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278" r:id="rId3"/>
    <p:sldId id="276" r:id="rId4"/>
    <p:sldId id="315" r:id="rId5"/>
    <p:sldId id="312" r:id="rId6"/>
    <p:sldId id="310" r:id="rId7"/>
    <p:sldId id="319" r:id="rId8"/>
    <p:sldId id="316" r:id="rId9"/>
    <p:sldId id="307" r:id="rId10"/>
    <p:sldId id="313" r:id="rId11"/>
    <p:sldId id="303" r:id="rId12"/>
    <p:sldId id="321" r:id="rId13"/>
    <p:sldId id="317" r:id="rId14"/>
    <p:sldId id="314" r:id="rId15"/>
    <p:sldId id="318" r:id="rId1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iHOzJKgeBJCWD/31TYYffEhZlzL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9EBF5"/>
    <a:srgbClr val="649690"/>
    <a:srgbClr val="A6A6A6"/>
    <a:srgbClr val="9FCF7E"/>
    <a:srgbClr val="FB9273"/>
    <a:srgbClr val="FFEB84"/>
    <a:srgbClr val="F8696B"/>
    <a:srgbClr val="F9746D"/>
    <a:srgbClr val="96C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37" autoAdjust="0"/>
  </p:normalViewPr>
  <p:slideViewPr>
    <p:cSldViewPr snapToGrid="0">
      <p:cViewPr varScale="1">
        <p:scale>
          <a:sx n="59" d="100"/>
          <a:sy n="59" d="100"/>
        </p:scale>
        <p:origin x="2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69CD5C-EDD3-4DF1-B11E-4883921B8EC4}" type="doc">
      <dgm:prSet loTypeId="urn:microsoft.com/office/officeart/2005/8/layout/vProcess5" loCatId="process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B17734E1-483F-4D86-8A3C-57D8C0A22302}">
      <dgm:prSet phldrT="[Texto]" custT="1"/>
      <dgm:spPr/>
      <dgm:t>
        <a:bodyPr/>
        <a:lstStyle/>
        <a:p>
          <a:pPr>
            <a:buNone/>
          </a:pPr>
          <a:r>
            <a:rPr lang="pt-PT" sz="3200" noProof="0" dirty="0"/>
            <a:t>Tabela de dados para as análises estatísticas multivariadas no SPSS</a:t>
          </a:r>
        </a:p>
      </dgm:t>
    </dgm:pt>
    <dgm:pt modelId="{6EDEDCE2-0AF1-4DD7-9854-9731695A20EF}" type="parTrans" cxnId="{EFADD948-92EE-4E00-B3FC-7EB1E9724151}">
      <dgm:prSet/>
      <dgm:spPr/>
      <dgm:t>
        <a:bodyPr/>
        <a:lstStyle/>
        <a:p>
          <a:endParaRPr lang="es-CO"/>
        </a:p>
      </dgm:t>
    </dgm:pt>
    <dgm:pt modelId="{0DAA7A69-D768-4D12-92DF-E203BFA1DFD4}" type="sibTrans" cxnId="{EFADD948-92EE-4E00-B3FC-7EB1E9724151}">
      <dgm:prSet/>
      <dgm:spPr/>
      <dgm:t>
        <a:bodyPr/>
        <a:lstStyle/>
        <a:p>
          <a:endParaRPr lang="es-CO"/>
        </a:p>
      </dgm:t>
    </dgm:pt>
    <dgm:pt modelId="{10AF8B59-EA62-4E44-BBDA-BB8A7FD6CD5E}">
      <dgm:prSet phldrT="[Texto]" custT="1"/>
      <dgm:spPr/>
      <dgm:t>
        <a:bodyPr/>
        <a:lstStyle/>
        <a:p>
          <a:r>
            <a:rPr lang="pt-PT" sz="3200" noProof="0" dirty="0" err="1"/>
            <a:t>Classificac</a:t>
          </a:r>
          <a:r>
            <a:rPr lang="pt-BR" sz="3200" dirty="0"/>
            <a:t>ã</a:t>
          </a:r>
          <a:r>
            <a:rPr lang="es-CO" sz="3200" dirty="0"/>
            <a:t>o das </a:t>
          </a:r>
          <a:r>
            <a:rPr lang="pt-PT" sz="3200" noProof="0" dirty="0"/>
            <a:t>Freguesias</a:t>
          </a:r>
          <a:r>
            <a:rPr lang="es-CO" sz="3200" dirty="0"/>
            <a:t> da </a:t>
          </a:r>
          <a:r>
            <a:rPr lang="pt-PT" sz="3200" noProof="0" dirty="0"/>
            <a:t>Regi</a:t>
          </a:r>
          <a:r>
            <a:rPr lang="pt-BR" sz="3200" dirty="0"/>
            <a:t>ã</a:t>
          </a:r>
          <a:r>
            <a:rPr lang="es-CO" sz="3200" dirty="0"/>
            <a:t>o Norte de Portugal</a:t>
          </a:r>
        </a:p>
      </dgm:t>
    </dgm:pt>
    <dgm:pt modelId="{BB36EF67-4BF6-4863-B595-2A1F429CAE08}" type="parTrans" cxnId="{E60ADC82-4AA9-47F0-803A-B7658AA5BC4D}">
      <dgm:prSet/>
      <dgm:spPr/>
      <dgm:t>
        <a:bodyPr/>
        <a:lstStyle/>
        <a:p>
          <a:endParaRPr lang="es-CO"/>
        </a:p>
      </dgm:t>
    </dgm:pt>
    <dgm:pt modelId="{7715D207-4F6A-409E-882C-B83B8825BDBD}" type="sibTrans" cxnId="{E60ADC82-4AA9-47F0-803A-B7658AA5BC4D}">
      <dgm:prSet/>
      <dgm:spPr/>
      <dgm:t>
        <a:bodyPr/>
        <a:lstStyle/>
        <a:p>
          <a:endParaRPr lang="es-CO"/>
        </a:p>
      </dgm:t>
    </dgm:pt>
    <dgm:pt modelId="{FC2ABFCA-DBFA-407B-9789-75F074384FC1}">
      <dgm:prSet phldrT="[Texto]" custT="1"/>
      <dgm:spPr/>
      <dgm:t>
        <a:bodyPr/>
        <a:lstStyle/>
        <a:p>
          <a:r>
            <a:rPr lang="pt-PT" sz="3200" noProof="0" dirty="0"/>
            <a:t>Variáveis Caracterizadoras do SPA.</a:t>
          </a:r>
        </a:p>
      </dgm:t>
    </dgm:pt>
    <dgm:pt modelId="{7567FF2A-4BD6-4E33-9363-96B2E8B46955}" type="parTrans" cxnId="{41BB3D39-0BDE-49DD-BDFB-9F914E423FE2}">
      <dgm:prSet/>
      <dgm:spPr/>
      <dgm:t>
        <a:bodyPr/>
        <a:lstStyle/>
        <a:p>
          <a:endParaRPr lang="es-CO"/>
        </a:p>
      </dgm:t>
    </dgm:pt>
    <dgm:pt modelId="{B876AB58-8440-4B42-9EDA-93B6017DE52C}" type="sibTrans" cxnId="{41BB3D39-0BDE-49DD-BDFB-9F914E423FE2}">
      <dgm:prSet/>
      <dgm:spPr/>
      <dgm:t>
        <a:bodyPr/>
        <a:lstStyle/>
        <a:p>
          <a:endParaRPr lang="es-CO"/>
        </a:p>
      </dgm:t>
    </dgm:pt>
    <dgm:pt modelId="{44706D67-2446-4836-814F-940F6A464AF4}" type="pres">
      <dgm:prSet presAssocID="{B169CD5C-EDD3-4DF1-B11E-4883921B8EC4}" presName="outerComposite" presStyleCnt="0">
        <dgm:presLayoutVars>
          <dgm:chMax val="5"/>
          <dgm:dir/>
          <dgm:resizeHandles val="exact"/>
        </dgm:presLayoutVars>
      </dgm:prSet>
      <dgm:spPr/>
    </dgm:pt>
    <dgm:pt modelId="{EB9D3798-BFBB-483C-A08E-F4B4AC6AA48E}" type="pres">
      <dgm:prSet presAssocID="{B169CD5C-EDD3-4DF1-B11E-4883921B8EC4}" presName="dummyMaxCanvas" presStyleCnt="0">
        <dgm:presLayoutVars/>
      </dgm:prSet>
      <dgm:spPr/>
    </dgm:pt>
    <dgm:pt modelId="{4E7092AF-AD32-4AFD-963D-878FC65DA4DF}" type="pres">
      <dgm:prSet presAssocID="{B169CD5C-EDD3-4DF1-B11E-4883921B8EC4}" presName="ThreeNodes_1" presStyleLbl="node1" presStyleIdx="0" presStyleCnt="3" custLinFactNeighborY="4714">
        <dgm:presLayoutVars>
          <dgm:bulletEnabled val="1"/>
        </dgm:presLayoutVars>
      </dgm:prSet>
      <dgm:spPr/>
    </dgm:pt>
    <dgm:pt modelId="{6D3453F5-5CFF-4444-AB81-69ED6B76851E}" type="pres">
      <dgm:prSet presAssocID="{B169CD5C-EDD3-4DF1-B11E-4883921B8EC4}" presName="ThreeNodes_2" presStyleLbl="node1" presStyleIdx="1" presStyleCnt="3">
        <dgm:presLayoutVars>
          <dgm:bulletEnabled val="1"/>
        </dgm:presLayoutVars>
      </dgm:prSet>
      <dgm:spPr/>
    </dgm:pt>
    <dgm:pt modelId="{740A2E9F-D470-482E-8F4C-7BDE6312D32C}" type="pres">
      <dgm:prSet presAssocID="{B169CD5C-EDD3-4DF1-B11E-4883921B8EC4}" presName="ThreeNodes_3" presStyleLbl="node1" presStyleIdx="2" presStyleCnt="3">
        <dgm:presLayoutVars>
          <dgm:bulletEnabled val="1"/>
        </dgm:presLayoutVars>
      </dgm:prSet>
      <dgm:spPr/>
    </dgm:pt>
    <dgm:pt modelId="{3F0A1533-5593-4635-8F20-DDA950A5147E}" type="pres">
      <dgm:prSet presAssocID="{B169CD5C-EDD3-4DF1-B11E-4883921B8EC4}" presName="ThreeConn_1-2" presStyleLbl="fgAccFollowNode1" presStyleIdx="0" presStyleCnt="2">
        <dgm:presLayoutVars>
          <dgm:bulletEnabled val="1"/>
        </dgm:presLayoutVars>
      </dgm:prSet>
      <dgm:spPr/>
    </dgm:pt>
    <dgm:pt modelId="{FC4E6524-7373-4A07-A374-CFF27485BDAA}" type="pres">
      <dgm:prSet presAssocID="{B169CD5C-EDD3-4DF1-B11E-4883921B8EC4}" presName="ThreeConn_2-3" presStyleLbl="fgAccFollowNode1" presStyleIdx="1" presStyleCnt="2">
        <dgm:presLayoutVars>
          <dgm:bulletEnabled val="1"/>
        </dgm:presLayoutVars>
      </dgm:prSet>
      <dgm:spPr/>
    </dgm:pt>
    <dgm:pt modelId="{1A7DEE4E-CCEF-42CB-BCF9-715BD4D832B8}" type="pres">
      <dgm:prSet presAssocID="{B169CD5C-EDD3-4DF1-B11E-4883921B8EC4}" presName="ThreeNodes_1_text" presStyleLbl="node1" presStyleIdx="2" presStyleCnt="3">
        <dgm:presLayoutVars>
          <dgm:bulletEnabled val="1"/>
        </dgm:presLayoutVars>
      </dgm:prSet>
      <dgm:spPr/>
    </dgm:pt>
    <dgm:pt modelId="{8034BF6C-F761-4182-A7B7-B04F4267624A}" type="pres">
      <dgm:prSet presAssocID="{B169CD5C-EDD3-4DF1-B11E-4883921B8EC4}" presName="ThreeNodes_2_text" presStyleLbl="node1" presStyleIdx="2" presStyleCnt="3">
        <dgm:presLayoutVars>
          <dgm:bulletEnabled val="1"/>
        </dgm:presLayoutVars>
      </dgm:prSet>
      <dgm:spPr/>
    </dgm:pt>
    <dgm:pt modelId="{4547FCD1-6DE9-4478-886D-0A5AA446F364}" type="pres">
      <dgm:prSet presAssocID="{B169CD5C-EDD3-4DF1-B11E-4883921B8EC4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299B4B06-1713-4BED-9C27-B14C789A1E16}" type="presOf" srcId="{FC2ABFCA-DBFA-407B-9789-75F074384FC1}" destId="{4547FCD1-6DE9-4478-886D-0A5AA446F364}" srcOrd="1" destOrd="0" presId="urn:microsoft.com/office/officeart/2005/8/layout/vProcess5"/>
    <dgm:cxn modelId="{E89E7724-3FD3-45EF-8F6C-F453A154E5D6}" type="presOf" srcId="{10AF8B59-EA62-4E44-BBDA-BB8A7FD6CD5E}" destId="{6D3453F5-5CFF-4444-AB81-69ED6B76851E}" srcOrd="0" destOrd="0" presId="urn:microsoft.com/office/officeart/2005/8/layout/vProcess5"/>
    <dgm:cxn modelId="{72BBC72B-A5A1-4F36-9A9B-55820492D13F}" type="presOf" srcId="{B17734E1-483F-4D86-8A3C-57D8C0A22302}" destId="{4E7092AF-AD32-4AFD-963D-878FC65DA4DF}" srcOrd="0" destOrd="0" presId="urn:microsoft.com/office/officeart/2005/8/layout/vProcess5"/>
    <dgm:cxn modelId="{41BB3D39-0BDE-49DD-BDFB-9F914E423FE2}" srcId="{B169CD5C-EDD3-4DF1-B11E-4883921B8EC4}" destId="{FC2ABFCA-DBFA-407B-9789-75F074384FC1}" srcOrd="2" destOrd="0" parTransId="{7567FF2A-4BD6-4E33-9363-96B2E8B46955}" sibTransId="{B876AB58-8440-4B42-9EDA-93B6017DE52C}"/>
    <dgm:cxn modelId="{5585D43E-D5FC-4AFA-B26D-A941040CE230}" type="presOf" srcId="{B17734E1-483F-4D86-8A3C-57D8C0A22302}" destId="{1A7DEE4E-CCEF-42CB-BCF9-715BD4D832B8}" srcOrd="1" destOrd="0" presId="urn:microsoft.com/office/officeart/2005/8/layout/vProcess5"/>
    <dgm:cxn modelId="{C055C95B-5A14-4436-B5EE-3BA42D6134E4}" type="presOf" srcId="{B169CD5C-EDD3-4DF1-B11E-4883921B8EC4}" destId="{44706D67-2446-4836-814F-940F6A464AF4}" srcOrd="0" destOrd="0" presId="urn:microsoft.com/office/officeart/2005/8/layout/vProcess5"/>
    <dgm:cxn modelId="{684E995C-F715-43AC-8AF7-2675B9F5B87C}" type="presOf" srcId="{10AF8B59-EA62-4E44-BBDA-BB8A7FD6CD5E}" destId="{8034BF6C-F761-4182-A7B7-B04F4267624A}" srcOrd="1" destOrd="0" presId="urn:microsoft.com/office/officeart/2005/8/layout/vProcess5"/>
    <dgm:cxn modelId="{EFADD948-92EE-4E00-B3FC-7EB1E9724151}" srcId="{B169CD5C-EDD3-4DF1-B11E-4883921B8EC4}" destId="{B17734E1-483F-4D86-8A3C-57D8C0A22302}" srcOrd="0" destOrd="0" parTransId="{6EDEDCE2-0AF1-4DD7-9854-9731695A20EF}" sibTransId="{0DAA7A69-D768-4D12-92DF-E203BFA1DFD4}"/>
    <dgm:cxn modelId="{6AEA7956-1E24-4CD5-A6EC-E40C0A0562FD}" type="presOf" srcId="{0DAA7A69-D768-4D12-92DF-E203BFA1DFD4}" destId="{3F0A1533-5593-4635-8F20-DDA950A5147E}" srcOrd="0" destOrd="0" presId="urn:microsoft.com/office/officeart/2005/8/layout/vProcess5"/>
    <dgm:cxn modelId="{E98B0F7E-B729-4F9E-8C40-7FCFB1C29119}" type="presOf" srcId="{7715D207-4F6A-409E-882C-B83B8825BDBD}" destId="{FC4E6524-7373-4A07-A374-CFF27485BDAA}" srcOrd="0" destOrd="0" presId="urn:microsoft.com/office/officeart/2005/8/layout/vProcess5"/>
    <dgm:cxn modelId="{E60ADC82-4AA9-47F0-803A-B7658AA5BC4D}" srcId="{B169CD5C-EDD3-4DF1-B11E-4883921B8EC4}" destId="{10AF8B59-EA62-4E44-BBDA-BB8A7FD6CD5E}" srcOrd="1" destOrd="0" parTransId="{BB36EF67-4BF6-4863-B595-2A1F429CAE08}" sibTransId="{7715D207-4F6A-409E-882C-B83B8825BDBD}"/>
    <dgm:cxn modelId="{3ED03EF6-DCCF-4403-A843-992D1099772B}" type="presOf" srcId="{FC2ABFCA-DBFA-407B-9789-75F074384FC1}" destId="{740A2E9F-D470-482E-8F4C-7BDE6312D32C}" srcOrd="0" destOrd="0" presId="urn:microsoft.com/office/officeart/2005/8/layout/vProcess5"/>
    <dgm:cxn modelId="{AD229E7A-7C33-4F43-A02B-F2208B569395}" type="presParOf" srcId="{44706D67-2446-4836-814F-940F6A464AF4}" destId="{EB9D3798-BFBB-483C-A08E-F4B4AC6AA48E}" srcOrd="0" destOrd="0" presId="urn:microsoft.com/office/officeart/2005/8/layout/vProcess5"/>
    <dgm:cxn modelId="{2212DD25-DADB-4D5F-AC0B-725A0FC47F71}" type="presParOf" srcId="{44706D67-2446-4836-814F-940F6A464AF4}" destId="{4E7092AF-AD32-4AFD-963D-878FC65DA4DF}" srcOrd="1" destOrd="0" presId="urn:microsoft.com/office/officeart/2005/8/layout/vProcess5"/>
    <dgm:cxn modelId="{D86EF179-C351-4E0C-951C-19CB982B7465}" type="presParOf" srcId="{44706D67-2446-4836-814F-940F6A464AF4}" destId="{6D3453F5-5CFF-4444-AB81-69ED6B76851E}" srcOrd="2" destOrd="0" presId="urn:microsoft.com/office/officeart/2005/8/layout/vProcess5"/>
    <dgm:cxn modelId="{D18C4F64-865D-4081-9152-8C1B80806FA7}" type="presParOf" srcId="{44706D67-2446-4836-814F-940F6A464AF4}" destId="{740A2E9F-D470-482E-8F4C-7BDE6312D32C}" srcOrd="3" destOrd="0" presId="urn:microsoft.com/office/officeart/2005/8/layout/vProcess5"/>
    <dgm:cxn modelId="{45513D37-171B-4DBE-89CC-83EB53B2A7F5}" type="presParOf" srcId="{44706D67-2446-4836-814F-940F6A464AF4}" destId="{3F0A1533-5593-4635-8F20-DDA950A5147E}" srcOrd="4" destOrd="0" presId="urn:microsoft.com/office/officeart/2005/8/layout/vProcess5"/>
    <dgm:cxn modelId="{2693D674-F1D2-462B-A3D0-B0DD52038DBA}" type="presParOf" srcId="{44706D67-2446-4836-814F-940F6A464AF4}" destId="{FC4E6524-7373-4A07-A374-CFF27485BDAA}" srcOrd="5" destOrd="0" presId="urn:microsoft.com/office/officeart/2005/8/layout/vProcess5"/>
    <dgm:cxn modelId="{F61CF407-4899-462F-A877-1856A5957B7A}" type="presParOf" srcId="{44706D67-2446-4836-814F-940F6A464AF4}" destId="{1A7DEE4E-CCEF-42CB-BCF9-715BD4D832B8}" srcOrd="6" destOrd="0" presId="urn:microsoft.com/office/officeart/2005/8/layout/vProcess5"/>
    <dgm:cxn modelId="{FE2DDCBE-1676-4D3A-AC73-724C9A0B8283}" type="presParOf" srcId="{44706D67-2446-4836-814F-940F6A464AF4}" destId="{8034BF6C-F761-4182-A7B7-B04F4267624A}" srcOrd="7" destOrd="0" presId="urn:microsoft.com/office/officeart/2005/8/layout/vProcess5"/>
    <dgm:cxn modelId="{6F8207F2-2D20-4509-9765-C76B2F4572FD}" type="presParOf" srcId="{44706D67-2446-4836-814F-940F6A464AF4}" destId="{4547FCD1-6DE9-4478-886D-0A5AA446F36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E0D4E1-1553-4E38-A694-5C246214F9DF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7F9CA6C4-29AF-408B-98B3-2C20B3A4637A}">
      <dgm:prSet phldrT="[Texto]" custT="1"/>
      <dgm:spPr/>
      <dgm:t>
        <a:bodyPr anchor="ctr"/>
        <a:lstStyle/>
        <a:p>
          <a:pPr algn="ctr"/>
          <a:r>
            <a:rPr lang="pt-PT" sz="2400" b="1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Variáveis Caracterizadoras do SPA</a:t>
          </a:r>
        </a:p>
      </dgm:t>
    </dgm:pt>
    <dgm:pt modelId="{A64E6E99-F33C-45E3-8378-27942E9ABA90}" type="parTrans" cxnId="{DB31EF67-2D7A-4899-9D72-D37884C969F3}">
      <dgm:prSet/>
      <dgm:spPr/>
      <dgm:t>
        <a:bodyPr/>
        <a:lstStyle/>
        <a:p>
          <a:endParaRPr lang="es-CO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3EC4771-5B47-491E-9DB3-492AFC38D3FC}" type="sibTrans" cxnId="{DB31EF67-2D7A-4899-9D72-D37884C969F3}">
      <dgm:prSet/>
      <dgm:spPr/>
      <dgm:t>
        <a:bodyPr/>
        <a:lstStyle/>
        <a:p>
          <a:endParaRPr lang="es-CO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24A720-BC9D-426D-BBAF-0697D5902843}">
      <dgm:prSet phldrT="[Texto]" custT="1"/>
      <dgm:spPr/>
      <dgm:t>
        <a:bodyPr anchor="ctr"/>
        <a:lstStyle/>
        <a:p>
          <a:r>
            <a:rPr lang="pt-PT" sz="3200" noProof="0" dirty="0">
              <a:latin typeface="Calibri" panose="020F0502020204030204" pitchFamily="34" charset="0"/>
              <a:cs typeface="Calibri" panose="020F0502020204030204" pitchFamily="34" charset="0"/>
            </a:rPr>
            <a:t>1. Intensidade Produtiva</a:t>
          </a:r>
        </a:p>
      </dgm:t>
    </dgm:pt>
    <dgm:pt modelId="{EFC8C1AE-263A-418A-84B6-645897C43967}" type="parTrans" cxnId="{5B21B298-42EB-4E44-A5A7-31B87CE3E403}">
      <dgm:prSet/>
      <dgm:spPr/>
      <dgm:t>
        <a:bodyPr/>
        <a:lstStyle/>
        <a:p>
          <a:endParaRPr lang="es-CO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03F8856-07EE-417F-AFB4-E5A58A6057D2}" type="sibTrans" cxnId="{5B21B298-42EB-4E44-A5A7-31B87CE3E403}">
      <dgm:prSet/>
      <dgm:spPr/>
      <dgm:t>
        <a:bodyPr/>
        <a:lstStyle/>
        <a:p>
          <a:endParaRPr lang="es-CO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8FEE382-2280-477D-994D-95D911DAAC0E}">
      <dgm:prSet phldrT="[Texto]" custT="1"/>
      <dgm:spPr/>
      <dgm:t>
        <a:bodyPr anchor="ctr"/>
        <a:lstStyle/>
        <a:p>
          <a:r>
            <a:rPr lang="es-CO" sz="3200" dirty="0">
              <a:latin typeface="Calibri" panose="020F0502020204030204" pitchFamily="34" charset="0"/>
              <a:cs typeface="Calibri" panose="020F0502020204030204" pitchFamily="34" charset="0"/>
            </a:rPr>
            <a:t>2. </a:t>
          </a:r>
          <a:r>
            <a:rPr lang="pt-PT" sz="3200" noProof="0" dirty="0">
              <a:latin typeface="Calibri" panose="020F0502020204030204" pitchFamily="34" charset="0"/>
              <a:cs typeface="Calibri" panose="020F0502020204030204" pitchFamily="34" charset="0"/>
            </a:rPr>
            <a:t>Nível</a:t>
          </a:r>
          <a:r>
            <a:rPr lang="es-CO" sz="3200" dirty="0">
              <a:latin typeface="Calibri" panose="020F0502020204030204" pitchFamily="34" charset="0"/>
              <a:cs typeface="Calibri" panose="020F0502020204030204" pitchFamily="34" charset="0"/>
            </a:rPr>
            <a:t> e </a:t>
          </a:r>
          <a:r>
            <a:rPr lang="pt-PT" sz="3200" noProof="0" dirty="0" err="1">
              <a:latin typeface="Calibri" panose="020F0502020204030204" pitchFamily="34" charset="0"/>
              <a:cs typeface="Calibri" panose="020F0502020204030204" pitchFamily="34" charset="0"/>
            </a:rPr>
            <a:t>padr</a:t>
          </a:r>
          <a:r>
            <a:rPr lang="pt-BR" sz="3200" dirty="0">
              <a:latin typeface="Calibri" panose="020F0502020204030204" pitchFamily="34" charset="0"/>
              <a:cs typeface="Calibri" panose="020F0502020204030204" pitchFamily="34" charset="0"/>
            </a:rPr>
            <a:t>ã</a:t>
          </a:r>
          <a:r>
            <a:rPr lang="es-CO" sz="3200" dirty="0">
              <a:latin typeface="Calibri" panose="020F0502020204030204" pitchFamily="34" charset="0"/>
              <a:cs typeface="Calibri" panose="020F0502020204030204" pitchFamily="34" charset="0"/>
            </a:rPr>
            <a:t>o de especializa</a:t>
          </a:r>
          <a:r>
            <a:rPr lang="pt-BR" sz="32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çã</a:t>
          </a:r>
          <a:r>
            <a:rPr lang="es-CO" sz="32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</a:p>
      </dgm:t>
    </dgm:pt>
    <dgm:pt modelId="{370E5CBE-986C-4493-A89E-C81F825C3F7E}" type="parTrans" cxnId="{ABF4A97E-954B-4E0A-8BE0-B916EDCEC326}">
      <dgm:prSet/>
      <dgm:spPr/>
      <dgm:t>
        <a:bodyPr/>
        <a:lstStyle/>
        <a:p>
          <a:endParaRPr lang="es-CO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BB5A63C-6F09-489E-831E-CDBB375553F7}" type="sibTrans" cxnId="{ABF4A97E-954B-4E0A-8BE0-B916EDCEC326}">
      <dgm:prSet/>
      <dgm:spPr/>
      <dgm:t>
        <a:bodyPr/>
        <a:lstStyle/>
        <a:p>
          <a:endParaRPr lang="es-CO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5AEF79F-40F2-4F58-8526-466F3F698635}">
      <dgm:prSet phldrT="[Texto]" custT="1"/>
      <dgm:spPr/>
      <dgm:t>
        <a:bodyPr anchor="ctr"/>
        <a:lstStyle/>
        <a:p>
          <a:r>
            <a:rPr lang="pt-PT" sz="3200" noProof="0" dirty="0">
              <a:latin typeface="Calibri" panose="020F0502020204030204" pitchFamily="34" charset="0"/>
              <a:cs typeface="Calibri" panose="020F0502020204030204" pitchFamily="34" charset="0"/>
            </a:rPr>
            <a:t>3. Área Trabalhada por Unidade de Trabalho</a:t>
          </a:r>
        </a:p>
      </dgm:t>
    </dgm:pt>
    <dgm:pt modelId="{53785319-D244-4BE4-82A6-7633E77A86A6}" type="parTrans" cxnId="{C7B2916E-5793-4812-9501-875BC5B95DD0}">
      <dgm:prSet/>
      <dgm:spPr/>
      <dgm:t>
        <a:bodyPr/>
        <a:lstStyle/>
        <a:p>
          <a:endParaRPr lang="es-CO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D0959E-8451-475F-BBFF-F8537E344905}" type="sibTrans" cxnId="{C7B2916E-5793-4812-9501-875BC5B95DD0}">
      <dgm:prSet/>
      <dgm:spPr/>
      <dgm:t>
        <a:bodyPr/>
        <a:lstStyle/>
        <a:p>
          <a:endParaRPr lang="es-CO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E1B9530-A2BC-4BF6-B2D4-6F8D03ED1434}">
      <dgm:prSet custT="1"/>
      <dgm:spPr/>
      <dgm:t>
        <a:bodyPr anchor="ctr"/>
        <a:lstStyle/>
        <a:p>
          <a:r>
            <a:rPr lang="pt-PT" sz="3200" noProof="0" dirty="0">
              <a:latin typeface="Calibri" panose="020F0502020204030204" pitchFamily="34" charset="0"/>
              <a:cs typeface="Calibri" panose="020F0502020204030204" pitchFamily="34" charset="0"/>
            </a:rPr>
            <a:t>4. Produtividade do Trabalho Agrícola</a:t>
          </a:r>
        </a:p>
      </dgm:t>
    </dgm:pt>
    <dgm:pt modelId="{42F74FD5-D9C2-4DB1-9B2B-E1C7B989D30D}" type="parTrans" cxnId="{7301899C-17C8-43E9-9AF0-EBAA55E8F212}">
      <dgm:prSet/>
      <dgm:spPr/>
      <dgm:t>
        <a:bodyPr/>
        <a:lstStyle/>
        <a:p>
          <a:endParaRPr lang="es-CO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1C0328C-9D5A-440C-8638-1ABFCF87A9E0}" type="sibTrans" cxnId="{7301899C-17C8-43E9-9AF0-EBAA55E8F212}">
      <dgm:prSet/>
      <dgm:spPr/>
      <dgm:t>
        <a:bodyPr/>
        <a:lstStyle/>
        <a:p>
          <a:endParaRPr lang="es-CO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DF1ADA4C-4626-4F8C-B6FB-91B3124F3496}">
      <dgm:prSet custT="1"/>
      <dgm:spPr/>
      <dgm:t>
        <a:bodyPr anchor="ctr"/>
        <a:lstStyle/>
        <a:p>
          <a:r>
            <a:rPr lang="es-CO" sz="3200" dirty="0">
              <a:latin typeface="Calibri" panose="020F0502020204030204" pitchFamily="34" charset="0"/>
              <a:cs typeface="Calibri" panose="020F0502020204030204" pitchFamily="34" charset="0"/>
            </a:rPr>
            <a:t>5. </a:t>
          </a:r>
          <a:r>
            <a:rPr lang="pt-PT" sz="3200" noProof="0" dirty="0" err="1">
              <a:latin typeface="Calibri" panose="020F0502020204030204" pitchFamily="34" charset="0"/>
              <a:cs typeface="Calibri" panose="020F0502020204030204" pitchFamily="34" charset="0"/>
            </a:rPr>
            <a:t>Fra</a:t>
          </a:r>
          <a:r>
            <a:rPr lang="pt-BR" sz="3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çã</a:t>
          </a:r>
          <a:r>
            <a:rPr lang="es-CO" sz="3200" dirty="0">
              <a:latin typeface="Calibri" panose="020F0502020204030204" pitchFamily="34" charset="0"/>
              <a:cs typeface="Calibri" panose="020F0502020204030204" pitchFamily="34" charset="0"/>
            </a:rPr>
            <a:t>o da </a:t>
          </a:r>
          <a:r>
            <a:rPr lang="es-CO" sz="3200" dirty="0" err="1">
              <a:latin typeface="Calibri" panose="020F0502020204030204" pitchFamily="34" charset="0"/>
              <a:cs typeface="Calibri" panose="020F0502020204030204" pitchFamily="34" charset="0"/>
            </a:rPr>
            <a:t>Freguesia</a:t>
          </a:r>
          <a:r>
            <a:rPr lang="es-CO" sz="3200" dirty="0">
              <a:latin typeface="Calibri" panose="020F0502020204030204" pitchFamily="34" charset="0"/>
              <a:cs typeface="Calibri" panose="020F0502020204030204" pitchFamily="34" charset="0"/>
            </a:rPr>
            <a:t> Ocupada pela Agricultura</a:t>
          </a:r>
        </a:p>
      </dgm:t>
    </dgm:pt>
    <dgm:pt modelId="{44FBFD98-BA13-4560-94F2-2BFD738F2574}" type="parTrans" cxnId="{0492641F-A9B8-4562-BCF3-13498C8C70E5}">
      <dgm:prSet/>
      <dgm:spPr/>
      <dgm:t>
        <a:bodyPr/>
        <a:lstStyle/>
        <a:p>
          <a:endParaRPr lang="es-CO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1FAE211-FC85-49CA-9E4B-C3A31769553B}" type="sibTrans" cxnId="{0492641F-A9B8-4562-BCF3-13498C8C70E5}">
      <dgm:prSet/>
      <dgm:spPr/>
      <dgm:t>
        <a:bodyPr/>
        <a:lstStyle/>
        <a:p>
          <a:endParaRPr lang="es-CO" sz="24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049AEB0-C192-4245-910D-32B2A7668A13}" type="pres">
      <dgm:prSet presAssocID="{9DE0D4E1-1553-4E38-A694-5C246214F9DF}" presName="vert0" presStyleCnt="0">
        <dgm:presLayoutVars>
          <dgm:dir/>
          <dgm:animOne val="branch"/>
          <dgm:animLvl val="lvl"/>
        </dgm:presLayoutVars>
      </dgm:prSet>
      <dgm:spPr/>
    </dgm:pt>
    <dgm:pt modelId="{76BF1C22-0359-4B6F-B6CB-4BC15D1EAB31}" type="pres">
      <dgm:prSet presAssocID="{7F9CA6C4-29AF-408B-98B3-2C20B3A4637A}" presName="thickLine" presStyleLbl="alignNode1" presStyleIdx="0" presStyleCnt="1"/>
      <dgm:spPr/>
    </dgm:pt>
    <dgm:pt modelId="{4E1FA39F-9D40-4E51-BC59-B7371C7DCD01}" type="pres">
      <dgm:prSet presAssocID="{7F9CA6C4-29AF-408B-98B3-2C20B3A4637A}" presName="horz1" presStyleCnt="0"/>
      <dgm:spPr/>
    </dgm:pt>
    <dgm:pt modelId="{C2CAF800-AFD2-439D-A4D8-2B42205AF578}" type="pres">
      <dgm:prSet presAssocID="{7F9CA6C4-29AF-408B-98B3-2C20B3A4637A}" presName="tx1" presStyleLbl="revTx" presStyleIdx="0" presStyleCnt="6" custScaleX="111592" custLinFactNeighborY="0"/>
      <dgm:spPr/>
    </dgm:pt>
    <dgm:pt modelId="{0B6B6573-74BE-41E7-91EC-EA2514330A63}" type="pres">
      <dgm:prSet presAssocID="{7F9CA6C4-29AF-408B-98B3-2C20B3A4637A}" presName="vert1" presStyleCnt="0"/>
      <dgm:spPr/>
    </dgm:pt>
    <dgm:pt modelId="{99590091-D639-4D94-B1E5-326559C3EA98}" type="pres">
      <dgm:prSet presAssocID="{4B24A720-BC9D-426D-BBAF-0697D5902843}" presName="vertSpace2a" presStyleCnt="0"/>
      <dgm:spPr/>
    </dgm:pt>
    <dgm:pt modelId="{82E4DAE3-3190-487F-94F6-1F858239664B}" type="pres">
      <dgm:prSet presAssocID="{4B24A720-BC9D-426D-BBAF-0697D5902843}" presName="horz2" presStyleCnt="0"/>
      <dgm:spPr/>
    </dgm:pt>
    <dgm:pt modelId="{B016BA4A-A55D-4E35-BEB4-49EE342C7B13}" type="pres">
      <dgm:prSet presAssocID="{4B24A720-BC9D-426D-BBAF-0697D5902843}" presName="horzSpace2" presStyleCnt="0"/>
      <dgm:spPr/>
    </dgm:pt>
    <dgm:pt modelId="{56F0AC30-404E-4FA3-8C6F-C8202255883D}" type="pres">
      <dgm:prSet presAssocID="{4B24A720-BC9D-426D-BBAF-0697D5902843}" presName="tx2" presStyleLbl="revTx" presStyleIdx="1" presStyleCnt="6" custLinFactNeighborY="535"/>
      <dgm:spPr/>
    </dgm:pt>
    <dgm:pt modelId="{A692E36C-5D33-42BB-914F-2E7B8FD3B216}" type="pres">
      <dgm:prSet presAssocID="{4B24A720-BC9D-426D-BBAF-0697D5902843}" presName="vert2" presStyleCnt="0"/>
      <dgm:spPr/>
    </dgm:pt>
    <dgm:pt modelId="{4AD6DE95-0B84-4ECF-826E-0D631C81ECBF}" type="pres">
      <dgm:prSet presAssocID="{4B24A720-BC9D-426D-BBAF-0697D5902843}" presName="thinLine2b" presStyleLbl="callout" presStyleIdx="0" presStyleCnt="5"/>
      <dgm:spPr/>
    </dgm:pt>
    <dgm:pt modelId="{BE547076-5E0E-4207-8E07-650490B00CB3}" type="pres">
      <dgm:prSet presAssocID="{4B24A720-BC9D-426D-BBAF-0697D5902843}" presName="vertSpace2b" presStyleCnt="0"/>
      <dgm:spPr/>
    </dgm:pt>
    <dgm:pt modelId="{00BB16F4-1BE8-4F70-94FD-2C9F0964E8C9}" type="pres">
      <dgm:prSet presAssocID="{F8FEE382-2280-477D-994D-95D911DAAC0E}" presName="horz2" presStyleCnt="0"/>
      <dgm:spPr/>
    </dgm:pt>
    <dgm:pt modelId="{A0A0BE28-5C01-41BD-B509-3FF6B043E2B1}" type="pres">
      <dgm:prSet presAssocID="{F8FEE382-2280-477D-994D-95D911DAAC0E}" presName="horzSpace2" presStyleCnt="0"/>
      <dgm:spPr/>
    </dgm:pt>
    <dgm:pt modelId="{43011A2B-CDF1-4DB4-8B5A-A2C7E9A41B4E}" type="pres">
      <dgm:prSet presAssocID="{F8FEE382-2280-477D-994D-95D911DAAC0E}" presName="tx2" presStyleLbl="revTx" presStyleIdx="2" presStyleCnt="6"/>
      <dgm:spPr/>
    </dgm:pt>
    <dgm:pt modelId="{6CA651E0-3CBF-4248-B490-AC79C426C031}" type="pres">
      <dgm:prSet presAssocID="{F8FEE382-2280-477D-994D-95D911DAAC0E}" presName="vert2" presStyleCnt="0"/>
      <dgm:spPr/>
    </dgm:pt>
    <dgm:pt modelId="{3B8CB212-3D5E-4402-A79A-EE03732C9024}" type="pres">
      <dgm:prSet presAssocID="{F8FEE382-2280-477D-994D-95D911DAAC0E}" presName="thinLine2b" presStyleLbl="callout" presStyleIdx="1" presStyleCnt="5"/>
      <dgm:spPr/>
    </dgm:pt>
    <dgm:pt modelId="{95450156-E256-4A5F-B996-A65378ABE29F}" type="pres">
      <dgm:prSet presAssocID="{F8FEE382-2280-477D-994D-95D911DAAC0E}" presName="vertSpace2b" presStyleCnt="0"/>
      <dgm:spPr/>
    </dgm:pt>
    <dgm:pt modelId="{612FA059-B831-497C-8DF1-B587ED3F5E69}" type="pres">
      <dgm:prSet presAssocID="{A5AEF79F-40F2-4F58-8526-466F3F698635}" presName="horz2" presStyleCnt="0"/>
      <dgm:spPr/>
    </dgm:pt>
    <dgm:pt modelId="{EBA9F287-A248-42C9-ABE4-16BA60D55B02}" type="pres">
      <dgm:prSet presAssocID="{A5AEF79F-40F2-4F58-8526-466F3F698635}" presName="horzSpace2" presStyleCnt="0"/>
      <dgm:spPr/>
    </dgm:pt>
    <dgm:pt modelId="{F2AC632A-2413-4FE9-84BE-DBE577F20EEC}" type="pres">
      <dgm:prSet presAssocID="{A5AEF79F-40F2-4F58-8526-466F3F698635}" presName="tx2" presStyleLbl="revTx" presStyleIdx="3" presStyleCnt="6"/>
      <dgm:spPr/>
    </dgm:pt>
    <dgm:pt modelId="{685898FD-F720-48EC-98A4-C76E36DF3A1B}" type="pres">
      <dgm:prSet presAssocID="{A5AEF79F-40F2-4F58-8526-466F3F698635}" presName="vert2" presStyleCnt="0"/>
      <dgm:spPr/>
    </dgm:pt>
    <dgm:pt modelId="{F564AC4A-75A0-4128-84C9-FBD0BDF46A5B}" type="pres">
      <dgm:prSet presAssocID="{A5AEF79F-40F2-4F58-8526-466F3F698635}" presName="thinLine2b" presStyleLbl="callout" presStyleIdx="2" presStyleCnt="5"/>
      <dgm:spPr/>
    </dgm:pt>
    <dgm:pt modelId="{784BAE8B-DE5C-4CBF-BF4A-DE2C7F70EF30}" type="pres">
      <dgm:prSet presAssocID="{A5AEF79F-40F2-4F58-8526-466F3F698635}" presName="vertSpace2b" presStyleCnt="0"/>
      <dgm:spPr/>
    </dgm:pt>
    <dgm:pt modelId="{23187DFE-C232-4CAF-A650-BEE5E22E1A6B}" type="pres">
      <dgm:prSet presAssocID="{5E1B9530-A2BC-4BF6-B2D4-6F8D03ED1434}" presName="horz2" presStyleCnt="0"/>
      <dgm:spPr/>
    </dgm:pt>
    <dgm:pt modelId="{27F337E4-95DF-4216-885D-AC7C0B94DCE3}" type="pres">
      <dgm:prSet presAssocID="{5E1B9530-A2BC-4BF6-B2D4-6F8D03ED1434}" presName="horzSpace2" presStyleCnt="0"/>
      <dgm:spPr/>
    </dgm:pt>
    <dgm:pt modelId="{B74AC143-40E2-41B5-9E0A-4EEDF7C96019}" type="pres">
      <dgm:prSet presAssocID="{5E1B9530-A2BC-4BF6-B2D4-6F8D03ED1434}" presName="tx2" presStyleLbl="revTx" presStyleIdx="4" presStyleCnt="6"/>
      <dgm:spPr/>
    </dgm:pt>
    <dgm:pt modelId="{2CEA4F7A-E60A-463E-BAE7-5C71E1C63BE2}" type="pres">
      <dgm:prSet presAssocID="{5E1B9530-A2BC-4BF6-B2D4-6F8D03ED1434}" presName="vert2" presStyleCnt="0"/>
      <dgm:spPr/>
    </dgm:pt>
    <dgm:pt modelId="{E9EEC46E-B7B4-42CE-95A2-857830A7E5C5}" type="pres">
      <dgm:prSet presAssocID="{5E1B9530-A2BC-4BF6-B2D4-6F8D03ED1434}" presName="thinLine2b" presStyleLbl="callout" presStyleIdx="3" presStyleCnt="5"/>
      <dgm:spPr/>
    </dgm:pt>
    <dgm:pt modelId="{B722CFFA-1491-4408-A80C-EB8D0B741196}" type="pres">
      <dgm:prSet presAssocID="{5E1B9530-A2BC-4BF6-B2D4-6F8D03ED1434}" presName="vertSpace2b" presStyleCnt="0"/>
      <dgm:spPr/>
    </dgm:pt>
    <dgm:pt modelId="{DA58E773-10AA-4444-BE4D-EC0CCF972602}" type="pres">
      <dgm:prSet presAssocID="{DF1ADA4C-4626-4F8C-B6FB-91B3124F3496}" presName="horz2" presStyleCnt="0"/>
      <dgm:spPr/>
    </dgm:pt>
    <dgm:pt modelId="{996FC4D0-19BD-419E-8C6D-E947C344D68D}" type="pres">
      <dgm:prSet presAssocID="{DF1ADA4C-4626-4F8C-B6FB-91B3124F3496}" presName="horzSpace2" presStyleCnt="0"/>
      <dgm:spPr/>
    </dgm:pt>
    <dgm:pt modelId="{805D749A-512B-429A-A629-439710DE95B5}" type="pres">
      <dgm:prSet presAssocID="{DF1ADA4C-4626-4F8C-B6FB-91B3124F3496}" presName="tx2" presStyleLbl="revTx" presStyleIdx="5" presStyleCnt="6"/>
      <dgm:spPr/>
    </dgm:pt>
    <dgm:pt modelId="{0942C0BB-699E-44F5-B728-0DC34DBBDE9C}" type="pres">
      <dgm:prSet presAssocID="{DF1ADA4C-4626-4F8C-B6FB-91B3124F3496}" presName="vert2" presStyleCnt="0"/>
      <dgm:spPr/>
    </dgm:pt>
    <dgm:pt modelId="{EC13494B-2EE0-4832-B8FF-382874FB166C}" type="pres">
      <dgm:prSet presAssocID="{DF1ADA4C-4626-4F8C-B6FB-91B3124F3496}" presName="thinLine2b" presStyleLbl="callout" presStyleIdx="4" presStyleCnt="5"/>
      <dgm:spPr/>
    </dgm:pt>
    <dgm:pt modelId="{953D94D6-B2A7-42B2-8ADD-5FCF2F8FEFBD}" type="pres">
      <dgm:prSet presAssocID="{DF1ADA4C-4626-4F8C-B6FB-91B3124F3496}" presName="vertSpace2b" presStyleCnt="0"/>
      <dgm:spPr/>
    </dgm:pt>
  </dgm:ptLst>
  <dgm:cxnLst>
    <dgm:cxn modelId="{607CC301-FA18-4EAA-B9A0-90C5627A6811}" type="presOf" srcId="{F8FEE382-2280-477D-994D-95D911DAAC0E}" destId="{43011A2B-CDF1-4DB4-8B5A-A2C7E9A41B4E}" srcOrd="0" destOrd="0" presId="urn:microsoft.com/office/officeart/2008/layout/LinedList"/>
    <dgm:cxn modelId="{F78A6F13-9E22-4DDB-9266-4F9565283498}" type="presOf" srcId="{7F9CA6C4-29AF-408B-98B3-2C20B3A4637A}" destId="{C2CAF800-AFD2-439D-A4D8-2B42205AF578}" srcOrd="0" destOrd="0" presId="urn:microsoft.com/office/officeart/2008/layout/LinedList"/>
    <dgm:cxn modelId="{0492641F-A9B8-4562-BCF3-13498C8C70E5}" srcId="{7F9CA6C4-29AF-408B-98B3-2C20B3A4637A}" destId="{DF1ADA4C-4626-4F8C-B6FB-91B3124F3496}" srcOrd="4" destOrd="0" parTransId="{44FBFD98-BA13-4560-94F2-2BFD738F2574}" sibTransId="{A1FAE211-FC85-49CA-9E4B-C3A31769553B}"/>
    <dgm:cxn modelId="{E179002A-2FFD-4FAF-90C3-0B5AB79613A4}" type="presOf" srcId="{9DE0D4E1-1553-4E38-A694-5C246214F9DF}" destId="{2049AEB0-C192-4245-910D-32B2A7668A13}" srcOrd="0" destOrd="0" presId="urn:microsoft.com/office/officeart/2008/layout/LinedList"/>
    <dgm:cxn modelId="{DB31EF67-2D7A-4899-9D72-D37884C969F3}" srcId="{9DE0D4E1-1553-4E38-A694-5C246214F9DF}" destId="{7F9CA6C4-29AF-408B-98B3-2C20B3A4637A}" srcOrd="0" destOrd="0" parTransId="{A64E6E99-F33C-45E3-8378-27942E9ABA90}" sibTransId="{63EC4771-5B47-491E-9DB3-492AFC38D3FC}"/>
    <dgm:cxn modelId="{C7B2916E-5793-4812-9501-875BC5B95DD0}" srcId="{7F9CA6C4-29AF-408B-98B3-2C20B3A4637A}" destId="{A5AEF79F-40F2-4F58-8526-466F3F698635}" srcOrd="2" destOrd="0" parTransId="{53785319-D244-4BE4-82A6-7633E77A86A6}" sibTransId="{0ED0959E-8451-475F-BBFF-F8537E344905}"/>
    <dgm:cxn modelId="{46F6A377-CE43-453A-A82B-08DF4036C7CA}" type="presOf" srcId="{4B24A720-BC9D-426D-BBAF-0697D5902843}" destId="{56F0AC30-404E-4FA3-8C6F-C8202255883D}" srcOrd="0" destOrd="0" presId="urn:microsoft.com/office/officeart/2008/layout/LinedList"/>
    <dgm:cxn modelId="{ABF4A97E-954B-4E0A-8BE0-B916EDCEC326}" srcId="{7F9CA6C4-29AF-408B-98B3-2C20B3A4637A}" destId="{F8FEE382-2280-477D-994D-95D911DAAC0E}" srcOrd="1" destOrd="0" parTransId="{370E5CBE-986C-4493-A89E-C81F825C3F7E}" sibTransId="{0BB5A63C-6F09-489E-831E-CDBB375553F7}"/>
    <dgm:cxn modelId="{B82C638E-DC01-4100-9C66-4E9FD55CE8B5}" type="presOf" srcId="{A5AEF79F-40F2-4F58-8526-466F3F698635}" destId="{F2AC632A-2413-4FE9-84BE-DBE577F20EEC}" srcOrd="0" destOrd="0" presId="urn:microsoft.com/office/officeart/2008/layout/LinedList"/>
    <dgm:cxn modelId="{5B21B298-42EB-4E44-A5A7-31B87CE3E403}" srcId="{7F9CA6C4-29AF-408B-98B3-2C20B3A4637A}" destId="{4B24A720-BC9D-426D-BBAF-0697D5902843}" srcOrd="0" destOrd="0" parTransId="{EFC8C1AE-263A-418A-84B6-645897C43967}" sibTransId="{003F8856-07EE-417F-AFB4-E5A58A6057D2}"/>
    <dgm:cxn modelId="{8197FE9A-0BC0-4D34-B0BB-5F76DF2D49BC}" type="presOf" srcId="{DF1ADA4C-4626-4F8C-B6FB-91B3124F3496}" destId="{805D749A-512B-429A-A629-439710DE95B5}" srcOrd="0" destOrd="0" presId="urn:microsoft.com/office/officeart/2008/layout/LinedList"/>
    <dgm:cxn modelId="{7301899C-17C8-43E9-9AF0-EBAA55E8F212}" srcId="{7F9CA6C4-29AF-408B-98B3-2C20B3A4637A}" destId="{5E1B9530-A2BC-4BF6-B2D4-6F8D03ED1434}" srcOrd="3" destOrd="0" parTransId="{42F74FD5-D9C2-4DB1-9B2B-E1C7B989D30D}" sibTransId="{91C0328C-9D5A-440C-8638-1ABFCF87A9E0}"/>
    <dgm:cxn modelId="{84BADC9D-F743-44D7-AB86-E17BE362941C}" type="presOf" srcId="{5E1B9530-A2BC-4BF6-B2D4-6F8D03ED1434}" destId="{B74AC143-40E2-41B5-9E0A-4EEDF7C96019}" srcOrd="0" destOrd="0" presId="urn:microsoft.com/office/officeart/2008/layout/LinedList"/>
    <dgm:cxn modelId="{9363FCCE-5EF8-485F-A24A-0EEC45FCAA53}" type="presParOf" srcId="{2049AEB0-C192-4245-910D-32B2A7668A13}" destId="{76BF1C22-0359-4B6F-B6CB-4BC15D1EAB31}" srcOrd="0" destOrd="0" presId="urn:microsoft.com/office/officeart/2008/layout/LinedList"/>
    <dgm:cxn modelId="{9F3E748D-40FB-4439-B02F-C47DFF08BBEE}" type="presParOf" srcId="{2049AEB0-C192-4245-910D-32B2A7668A13}" destId="{4E1FA39F-9D40-4E51-BC59-B7371C7DCD01}" srcOrd="1" destOrd="0" presId="urn:microsoft.com/office/officeart/2008/layout/LinedList"/>
    <dgm:cxn modelId="{6FD58525-3F04-4B89-9510-7C9200BCDD3F}" type="presParOf" srcId="{4E1FA39F-9D40-4E51-BC59-B7371C7DCD01}" destId="{C2CAF800-AFD2-439D-A4D8-2B42205AF578}" srcOrd="0" destOrd="0" presId="urn:microsoft.com/office/officeart/2008/layout/LinedList"/>
    <dgm:cxn modelId="{EA3AD668-165C-4A75-9A6C-F546D3FD54F1}" type="presParOf" srcId="{4E1FA39F-9D40-4E51-BC59-B7371C7DCD01}" destId="{0B6B6573-74BE-41E7-91EC-EA2514330A63}" srcOrd="1" destOrd="0" presId="urn:microsoft.com/office/officeart/2008/layout/LinedList"/>
    <dgm:cxn modelId="{3A622FCB-DE8A-46B6-87CA-C2BB23995404}" type="presParOf" srcId="{0B6B6573-74BE-41E7-91EC-EA2514330A63}" destId="{99590091-D639-4D94-B1E5-326559C3EA98}" srcOrd="0" destOrd="0" presId="urn:microsoft.com/office/officeart/2008/layout/LinedList"/>
    <dgm:cxn modelId="{7D72A3EF-16CB-4E9B-BF64-013E00829843}" type="presParOf" srcId="{0B6B6573-74BE-41E7-91EC-EA2514330A63}" destId="{82E4DAE3-3190-487F-94F6-1F858239664B}" srcOrd="1" destOrd="0" presId="urn:microsoft.com/office/officeart/2008/layout/LinedList"/>
    <dgm:cxn modelId="{5BB2BE70-9E7D-4574-80DE-92C9E42A9B92}" type="presParOf" srcId="{82E4DAE3-3190-487F-94F6-1F858239664B}" destId="{B016BA4A-A55D-4E35-BEB4-49EE342C7B13}" srcOrd="0" destOrd="0" presId="urn:microsoft.com/office/officeart/2008/layout/LinedList"/>
    <dgm:cxn modelId="{18B4ECAF-F164-48CC-A35D-D499084DA65F}" type="presParOf" srcId="{82E4DAE3-3190-487F-94F6-1F858239664B}" destId="{56F0AC30-404E-4FA3-8C6F-C8202255883D}" srcOrd="1" destOrd="0" presId="urn:microsoft.com/office/officeart/2008/layout/LinedList"/>
    <dgm:cxn modelId="{F22289C4-05D4-464B-AF69-7F61F833341B}" type="presParOf" srcId="{82E4DAE3-3190-487F-94F6-1F858239664B}" destId="{A692E36C-5D33-42BB-914F-2E7B8FD3B216}" srcOrd="2" destOrd="0" presId="urn:microsoft.com/office/officeart/2008/layout/LinedList"/>
    <dgm:cxn modelId="{1C7B104E-71C9-45FF-AEA5-02A8277ECFF0}" type="presParOf" srcId="{0B6B6573-74BE-41E7-91EC-EA2514330A63}" destId="{4AD6DE95-0B84-4ECF-826E-0D631C81ECBF}" srcOrd="2" destOrd="0" presId="urn:microsoft.com/office/officeart/2008/layout/LinedList"/>
    <dgm:cxn modelId="{E18E6BAE-9478-49EE-BE6F-CBD6C7FC41AA}" type="presParOf" srcId="{0B6B6573-74BE-41E7-91EC-EA2514330A63}" destId="{BE547076-5E0E-4207-8E07-650490B00CB3}" srcOrd="3" destOrd="0" presId="urn:microsoft.com/office/officeart/2008/layout/LinedList"/>
    <dgm:cxn modelId="{137CF500-2D1C-4478-ACF7-383568ABBA5A}" type="presParOf" srcId="{0B6B6573-74BE-41E7-91EC-EA2514330A63}" destId="{00BB16F4-1BE8-4F70-94FD-2C9F0964E8C9}" srcOrd="4" destOrd="0" presId="urn:microsoft.com/office/officeart/2008/layout/LinedList"/>
    <dgm:cxn modelId="{2761A49D-024B-4D7A-A78F-FB86F65BCC38}" type="presParOf" srcId="{00BB16F4-1BE8-4F70-94FD-2C9F0964E8C9}" destId="{A0A0BE28-5C01-41BD-B509-3FF6B043E2B1}" srcOrd="0" destOrd="0" presId="urn:microsoft.com/office/officeart/2008/layout/LinedList"/>
    <dgm:cxn modelId="{4CF6A886-94EB-404A-9E4A-8BF8C730A1A3}" type="presParOf" srcId="{00BB16F4-1BE8-4F70-94FD-2C9F0964E8C9}" destId="{43011A2B-CDF1-4DB4-8B5A-A2C7E9A41B4E}" srcOrd="1" destOrd="0" presId="urn:microsoft.com/office/officeart/2008/layout/LinedList"/>
    <dgm:cxn modelId="{35213670-3B87-477A-A7B0-42379E6920C7}" type="presParOf" srcId="{00BB16F4-1BE8-4F70-94FD-2C9F0964E8C9}" destId="{6CA651E0-3CBF-4248-B490-AC79C426C031}" srcOrd="2" destOrd="0" presId="urn:microsoft.com/office/officeart/2008/layout/LinedList"/>
    <dgm:cxn modelId="{0D18CB3B-1000-483A-A356-1A27B7595C75}" type="presParOf" srcId="{0B6B6573-74BE-41E7-91EC-EA2514330A63}" destId="{3B8CB212-3D5E-4402-A79A-EE03732C9024}" srcOrd="5" destOrd="0" presId="urn:microsoft.com/office/officeart/2008/layout/LinedList"/>
    <dgm:cxn modelId="{444C5952-11A6-48D1-87B3-A28AC18ADAA1}" type="presParOf" srcId="{0B6B6573-74BE-41E7-91EC-EA2514330A63}" destId="{95450156-E256-4A5F-B996-A65378ABE29F}" srcOrd="6" destOrd="0" presId="urn:microsoft.com/office/officeart/2008/layout/LinedList"/>
    <dgm:cxn modelId="{45EB89E1-3BA2-44FD-9FC1-9B9C3CAB65CA}" type="presParOf" srcId="{0B6B6573-74BE-41E7-91EC-EA2514330A63}" destId="{612FA059-B831-497C-8DF1-B587ED3F5E69}" srcOrd="7" destOrd="0" presId="urn:microsoft.com/office/officeart/2008/layout/LinedList"/>
    <dgm:cxn modelId="{968EB4D3-4320-4CAE-A740-9DA57D4C3F35}" type="presParOf" srcId="{612FA059-B831-497C-8DF1-B587ED3F5E69}" destId="{EBA9F287-A248-42C9-ABE4-16BA60D55B02}" srcOrd="0" destOrd="0" presId="urn:microsoft.com/office/officeart/2008/layout/LinedList"/>
    <dgm:cxn modelId="{B70DB8D7-AB43-484A-8CB1-F77B877C314F}" type="presParOf" srcId="{612FA059-B831-497C-8DF1-B587ED3F5E69}" destId="{F2AC632A-2413-4FE9-84BE-DBE577F20EEC}" srcOrd="1" destOrd="0" presId="urn:microsoft.com/office/officeart/2008/layout/LinedList"/>
    <dgm:cxn modelId="{DFAB5DE8-7D20-4140-93F8-8D9011222652}" type="presParOf" srcId="{612FA059-B831-497C-8DF1-B587ED3F5E69}" destId="{685898FD-F720-48EC-98A4-C76E36DF3A1B}" srcOrd="2" destOrd="0" presId="urn:microsoft.com/office/officeart/2008/layout/LinedList"/>
    <dgm:cxn modelId="{76F2912A-821C-49B2-BE76-8BA9AD085DEB}" type="presParOf" srcId="{0B6B6573-74BE-41E7-91EC-EA2514330A63}" destId="{F564AC4A-75A0-4128-84C9-FBD0BDF46A5B}" srcOrd="8" destOrd="0" presId="urn:microsoft.com/office/officeart/2008/layout/LinedList"/>
    <dgm:cxn modelId="{A55BB820-E639-4AC3-B5B7-16B0884446C3}" type="presParOf" srcId="{0B6B6573-74BE-41E7-91EC-EA2514330A63}" destId="{784BAE8B-DE5C-4CBF-BF4A-DE2C7F70EF30}" srcOrd="9" destOrd="0" presId="urn:microsoft.com/office/officeart/2008/layout/LinedList"/>
    <dgm:cxn modelId="{06F1EB52-FAEC-4479-8DC8-B488CE2B3C32}" type="presParOf" srcId="{0B6B6573-74BE-41E7-91EC-EA2514330A63}" destId="{23187DFE-C232-4CAF-A650-BEE5E22E1A6B}" srcOrd="10" destOrd="0" presId="urn:microsoft.com/office/officeart/2008/layout/LinedList"/>
    <dgm:cxn modelId="{21C42795-BB8C-43A1-BE2A-F8526060DF0E}" type="presParOf" srcId="{23187DFE-C232-4CAF-A650-BEE5E22E1A6B}" destId="{27F337E4-95DF-4216-885D-AC7C0B94DCE3}" srcOrd="0" destOrd="0" presId="urn:microsoft.com/office/officeart/2008/layout/LinedList"/>
    <dgm:cxn modelId="{D5416B00-2B5F-410C-877C-41E584D78D9F}" type="presParOf" srcId="{23187DFE-C232-4CAF-A650-BEE5E22E1A6B}" destId="{B74AC143-40E2-41B5-9E0A-4EEDF7C96019}" srcOrd="1" destOrd="0" presId="urn:microsoft.com/office/officeart/2008/layout/LinedList"/>
    <dgm:cxn modelId="{4878A707-A93B-4320-900E-D25972FF4D37}" type="presParOf" srcId="{23187DFE-C232-4CAF-A650-BEE5E22E1A6B}" destId="{2CEA4F7A-E60A-463E-BAE7-5C71E1C63BE2}" srcOrd="2" destOrd="0" presId="urn:microsoft.com/office/officeart/2008/layout/LinedList"/>
    <dgm:cxn modelId="{1031A8A2-3027-4E5D-ADB1-11D77526DCE6}" type="presParOf" srcId="{0B6B6573-74BE-41E7-91EC-EA2514330A63}" destId="{E9EEC46E-B7B4-42CE-95A2-857830A7E5C5}" srcOrd="11" destOrd="0" presId="urn:microsoft.com/office/officeart/2008/layout/LinedList"/>
    <dgm:cxn modelId="{8BB3CFEC-A80A-43BB-9C6D-9D1007562677}" type="presParOf" srcId="{0B6B6573-74BE-41E7-91EC-EA2514330A63}" destId="{B722CFFA-1491-4408-A80C-EB8D0B741196}" srcOrd="12" destOrd="0" presId="urn:microsoft.com/office/officeart/2008/layout/LinedList"/>
    <dgm:cxn modelId="{8264A507-82D0-4794-A645-6F5E1B470C84}" type="presParOf" srcId="{0B6B6573-74BE-41E7-91EC-EA2514330A63}" destId="{DA58E773-10AA-4444-BE4D-EC0CCF972602}" srcOrd="13" destOrd="0" presId="urn:microsoft.com/office/officeart/2008/layout/LinedList"/>
    <dgm:cxn modelId="{C30D9D0C-9A32-4663-9160-8A2D59760F6F}" type="presParOf" srcId="{DA58E773-10AA-4444-BE4D-EC0CCF972602}" destId="{996FC4D0-19BD-419E-8C6D-E947C344D68D}" srcOrd="0" destOrd="0" presId="urn:microsoft.com/office/officeart/2008/layout/LinedList"/>
    <dgm:cxn modelId="{F4C62EB4-9A7B-4A1F-BE5B-32E4F41A6074}" type="presParOf" srcId="{DA58E773-10AA-4444-BE4D-EC0CCF972602}" destId="{805D749A-512B-429A-A629-439710DE95B5}" srcOrd="1" destOrd="0" presId="urn:microsoft.com/office/officeart/2008/layout/LinedList"/>
    <dgm:cxn modelId="{AE716F0E-1E5B-45BC-A259-5B20329421EB}" type="presParOf" srcId="{DA58E773-10AA-4444-BE4D-EC0CCF972602}" destId="{0942C0BB-699E-44F5-B728-0DC34DBBDE9C}" srcOrd="2" destOrd="0" presId="urn:microsoft.com/office/officeart/2008/layout/LinedList"/>
    <dgm:cxn modelId="{39B4A533-29EF-4416-AB4C-A975C129025B}" type="presParOf" srcId="{0B6B6573-74BE-41E7-91EC-EA2514330A63}" destId="{EC13494B-2EE0-4832-B8FF-382874FB166C}" srcOrd="14" destOrd="0" presId="urn:microsoft.com/office/officeart/2008/layout/LinedList"/>
    <dgm:cxn modelId="{87A62200-8FE3-4BF8-A451-818D51AACBBA}" type="presParOf" srcId="{0B6B6573-74BE-41E7-91EC-EA2514330A63}" destId="{953D94D6-B2A7-42B2-8ADD-5FCF2F8FEFBD}" srcOrd="15" destOrd="0" presId="urn:microsoft.com/office/officeart/2008/layout/LinedList"/>
  </dgm:cxnLst>
  <dgm:bg>
    <a:blipFill dpi="0" rotWithShape="1">
      <a:blip xmlns:r="http://schemas.openxmlformats.org/officeDocument/2006/relationships" r:embed="rId1">
        <a:alphaModFix amt="10000"/>
      </a:blip>
      <a:srcRect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7092AF-AD32-4AFD-963D-878FC65DA4DF}">
      <dsp:nvSpPr>
        <dsp:cNvPr id="0" name=""/>
        <dsp:cNvSpPr/>
      </dsp:nvSpPr>
      <dsp:spPr>
        <a:xfrm>
          <a:off x="0" y="64989"/>
          <a:ext cx="9130622" cy="1378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noProof="0" dirty="0"/>
            <a:t>Tabela de dados para as análises estatísticas multivariadas no SPSS</a:t>
          </a:r>
        </a:p>
      </dsp:txBody>
      <dsp:txXfrm>
        <a:off x="40379" y="105368"/>
        <a:ext cx="7642955" cy="1297889"/>
      </dsp:txXfrm>
    </dsp:sp>
    <dsp:sp modelId="{6D3453F5-5CFF-4444-AB81-69ED6B76851E}">
      <dsp:nvSpPr>
        <dsp:cNvPr id="0" name=""/>
        <dsp:cNvSpPr/>
      </dsp:nvSpPr>
      <dsp:spPr>
        <a:xfrm>
          <a:off x="805643" y="1608421"/>
          <a:ext cx="9130622" cy="1378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noProof="0" dirty="0" err="1"/>
            <a:t>Classificac</a:t>
          </a:r>
          <a:r>
            <a:rPr lang="pt-BR" sz="3200" kern="1200" dirty="0"/>
            <a:t>ã</a:t>
          </a:r>
          <a:r>
            <a:rPr lang="es-CO" sz="3200" kern="1200" dirty="0"/>
            <a:t>o das </a:t>
          </a:r>
          <a:r>
            <a:rPr lang="pt-PT" sz="3200" kern="1200" noProof="0" dirty="0"/>
            <a:t>Freguesias</a:t>
          </a:r>
          <a:r>
            <a:rPr lang="es-CO" sz="3200" kern="1200" dirty="0"/>
            <a:t> da </a:t>
          </a:r>
          <a:r>
            <a:rPr lang="pt-PT" sz="3200" kern="1200" noProof="0" dirty="0"/>
            <a:t>Regi</a:t>
          </a:r>
          <a:r>
            <a:rPr lang="pt-BR" sz="3200" kern="1200" dirty="0"/>
            <a:t>ã</a:t>
          </a:r>
          <a:r>
            <a:rPr lang="es-CO" sz="3200" kern="1200" dirty="0"/>
            <a:t>o Norte de Portugal</a:t>
          </a:r>
        </a:p>
      </dsp:txBody>
      <dsp:txXfrm>
        <a:off x="846022" y="1648800"/>
        <a:ext cx="7348100" cy="1297889"/>
      </dsp:txXfrm>
    </dsp:sp>
    <dsp:sp modelId="{740A2E9F-D470-482E-8F4C-7BDE6312D32C}">
      <dsp:nvSpPr>
        <dsp:cNvPr id="0" name=""/>
        <dsp:cNvSpPr/>
      </dsp:nvSpPr>
      <dsp:spPr>
        <a:xfrm>
          <a:off x="1611286" y="3216843"/>
          <a:ext cx="9130622" cy="137864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noProof="0" dirty="0"/>
            <a:t>Variáveis Caracterizadoras do SPA.</a:t>
          </a:r>
        </a:p>
      </dsp:txBody>
      <dsp:txXfrm>
        <a:off x="1651665" y="3257222"/>
        <a:ext cx="7348100" cy="1297889"/>
      </dsp:txXfrm>
    </dsp:sp>
    <dsp:sp modelId="{3F0A1533-5593-4635-8F20-DDA950A5147E}">
      <dsp:nvSpPr>
        <dsp:cNvPr id="0" name=""/>
        <dsp:cNvSpPr/>
      </dsp:nvSpPr>
      <dsp:spPr>
        <a:xfrm>
          <a:off x="8234501" y="1045474"/>
          <a:ext cx="896120" cy="8961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600" kern="1200"/>
        </a:p>
      </dsp:txBody>
      <dsp:txXfrm>
        <a:off x="8436128" y="1045474"/>
        <a:ext cx="492866" cy="674330"/>
      </dsp:txXfrm>
    </dsp:sp>
    <dsp:sp modelId="{FC4E6524-7373-4A07-A374-CFF27485BDAA}">
      <dsp:nvSpPr>
        <dsp:cNvPr id="0" name=""/>
        <dsp:cNvSpPr/>
      </dsp:nvSpPr>
      <dsp:spPr>
        <a:xfrm>
          <a:off x="9040145" y="2644705"/>
          <a:ext cx="896120" cy="896120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3600" kern="1200"/>
        </a:p>
      </dsp:txBody>
      <dsp:txXfrm>
        <a:off x="9241772" y="2644705"/>
        <a:ext cx="492866" cy="6743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F1C22-0359-4B6F-B6CB-4BC15D1EAB31}">
      <dsp:nvSpPr>
        <dsp:cNvPr id="0" name=""/>
        <dsp:cNvSpPr/>
      </dsp:nvSpPr>
      <dsp:spPr>
        <a:xfrm>
          <a:off x="0" y="0"/>
          <a:ext cx="1183277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CAF800-AFD2-439D-A4D8-2B42205AF578}">
      <dsp:nvSpPr>
        <dsp:cNvPr id="0" name=""/>
        <dsp:cNvSpPr/>
      </dsp:nvSpPr>
      <dsp:spPr>
        <a:xfrm>
          <a:off x="0" y="0"/>
          <a:ext cx="2578989" cy="6651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400" b="1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Variáveis Caracterizadoras do SPA</a:t>
          </a:r>
        </a:p>
      </dsp:txBody>
      <dsp:txXfrm>
        <a:off x="0" y="0"/>
        <a:ext cx="2578989" cy="6651170"/>
      </dsp:txXfrm>
    </dsp:sp>
    <dsp:sp modelId="{56F0AC30-404E-4FA3-8C6F-C8202255883D}">
      <dsp:nvSpPr>
        <dsp:cNvPr id="0" name=""/>
        <dsp:cNvSpPr/>
      </dsp:nvSpPr>
      <dsp:spPr>
        <a:xfrm>
          <a:off x="2752321" y="69386"/>
          <a:ext cx="9071021" cy="1253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1. Intensidade Produtiva</a:t>
          </a:r>
        </a:p>
      </dsp:txBody>
      <dsp:txXfrm>
        <a:off x="2752321" y="69386"/>
        <a:ext cx="9071021" cy="1253589"/>
      </dsp:txXfrm>
    </dsp:sp>
    <dsp:sp modelId="{4AD6DE95-0B84-4ECF-826E-0D631C81ECBF}">
      <dsp:nvSpPr>
        <dsp:cNvPr id="0" name=""/>
        <dsp:cNvSpPr/>
      </dsp:nvSpPr>
      <dsp:spPr>
        <a:xfrm>
          <a:off x="2578989" y="1316269"/>
          <a:ext cx="9244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011A2B-CDF1-4DB4-8B5A-A2C7E9A41B4E}">
      <dsp:nvSpPr>
        <dsp:cNvPr id="0" name=""/>
        <dsp:cNvSpPr/>
      </dsp:nvSpPr>
      <dsp:spPr>
        <a:xfrm>
          <a:off x="2752321" y="1378948"/>
          <a:ext cx="9071021" cy="1253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latin typeface="Calibri" panose="020F0502020204030204" pitchFamily="34" charset="0"/>
              <a:cs typeface="Calibri" panose="020F0502020204030204" pitchFamily="34" charset="0"/>
            </a:rPr>
            <a:t>2. </a:t>
          </a:r>
          <a:r>
            <a:rPr lang="pt-PT" sz="32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Nível</a:t>
          </a:r>
          <a:r>
            <a:rPr lang="es-CO" sz="3200" kern="1200" dirty="0">
              <a:latin typeface="Calibri" panose="020F0502020204030204" pitchFamily="34" charset="0"/>
              <a:cs typeface="Calibri" panose="020F0502020204030204" pitchFamily="34" charset="0"/>
            </a:rPr>
            <a:t> e </a:t>
          </a:r>
          <a:r>
            <a:rPr lang="pt-PT" sz="32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padr</a:t>
          </a:r>
          <a:r>
            <a:rPr lang="pt-BR" sz="3200" kern="1200" dirty="0">
              <a:latin typeface="Calibri" panose="020F0502020204030204" pitchFamily="34" charset="0"/>
              <a:cs typeface="Calibri" panose="020F0502020204030204" pitchFamily="34" charset="0"/>
            </a:rPr>
            <a:t>ã</a:t>
          </a:r>
          <a:r>
            <a:rPr lang="es-CO" sz="3200" kern="1200" dirty="0">
              <a:latin typeface="Calibri" panose="020F0502020204030204" pitchFamily="34" charset="0"/>
              <a:cs typeface="Calibri" panose="020F0502020204030204" pitchFamily="34" charset="0"/>
            </a:rPr>
            <a:t>o de especializa</a:t>
          </a:r>
          <a:r>
            <a:rPr lang="pt-BR" sz="3200" kern="1200" dirty="0" err="1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çã</a:t>
          </a:r>
          <a:r>
            <a:rPr lang="es-CO" sz="3200" kern="1200" dirty="0">
              <a:latin typeface="Calibri" panose="020F0502020204030204" pitchFamily="34" charset="0"/>
              <a:cs typeface="Calibri" panose="020F0502020204030204" pitchFamily="34" charset="0"/>
            </a:rPr>
            <a:t>o</a:t>
          </a:r>
        </a:p>
      </dsp:txBody>
      <dsp:txXfrm>
        <a:off x="2752321" y="1378948"/>
        <a:ext cx="9071021" cy="1253589"/>
      </dsp:txXfrm>
    </dsp:sp>
    <dsp:sp modelId="{3B8CB212-3D5E-4402-A79A-EE03732C9024}">
      <dsp:nvSpPr>
        <dsp:cNvPr id="0" name=""/>
        <dsp:cNvSpPr/>
      </dsp:nvSpPr>
      <dsp:spPr>
        <a:xfrm>
          <a:off x="2578989" y="2632538"/>
          <a:ext cx="9244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C632A-2413-4FE9-84BE-DBE577F20EEC}">
      <dsp:nvSpPr>
        <dsp:cNvPr id="0" name=""/>
        <dsp:cNvSpPr/>
      </dsp:nvSpPr>
      <dsp:spPr>
        <a:xfrm>
          <a:off x="2752321" y="2695217"/>
          <a:ext cx="9071021" cy="1253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3. Área Trabalhada por Unidade de Trabalho</a:t>
          </a:r>
        </a:p>
      </dsp:txBody>
      <dsp:txXfrm>
        <a:off x="2752321" y="2695217"/>
        <a:ext cx="9071021" cy="1253589"/>
      </dsp:txXfrm>
    </dsp:sp>
    <dsp:sp modelId="{F564AC4A-75A0-4128-84C9-FBD0BDF46A5B}">
      <dsp:nvSpPr>
        <dsp:cNvPr id="0" name=""/>
        <dsp:cNvSpPr/>
      </dsp:nvSpPr>
      <dsp:spPr>
        <a:xfrm>
          <a:off x="2578989" y="3948807"/>
          <a:ext cx="9244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AC143-40E2-41B5-9E0A-4EEDF7C96019}">
      <dsp:nvSpPr>
        <dsp:cNvPr id="0" name=""/>
        <dsp:cNvSpPr/>
      </dsp:nvSpPr>
      <dsp:spPr>
        <a:xfrm>
          <a:off x="2752321" y="4011486"/>
          <a:ext cx="9071021" cy="1253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200" kern="1200" noProof="0" dirty="0">
              <a:latin typeface="Calibri" panose="020F0502020204030204" pitchFamily="34" charset="0"/>
              <a:cs typeface="Calibri" panose="020F0502020204030204" pitchFamily="34" charset="0"/>
            </a:rPr>
            <a:t>4. Produtividade do Trabalho Agrícola</a:t>
          </a:r>
        </a:p>
      </dsp:txBody>
      <dsp:txXfrm>
        <a:off x="2752321" y="4011486"/>
        <a:ext cx="9071021" cy="1253589"/>
      </dsp:txXfrm>
    </dsp:sp>
    <dsp:sp modelId="{E9EEC46E-B7B4-42CE-95A2-857830A7E5C5}">
      <dsp:nvSpPr>
        <dsp:cNvPr id="0" name=""/>
        <dsp:cNvSpPr/>
      </dsp:nvSpPr>
      <dsp:spPr>
        <a:xfrm>
          <a:off x="2578989" y="5265076"/>
          <a:ext cx="9244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D749A-512B-429A-A629-439710DE95B5}">
      <dsp:nvSpPr>
        <dsp:cNvPr id="0" name=""/>
        <dsp:cNvSpPr/>
      </dsp:nvSpPr>
      <dsp:spPr>
        <a:xfrm>
          <a:off x="2752321" y="5327756"/>
          <a:ext cx="9071021" cy="12535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3200" kern="1200" dirty="0">
              <a:latin typeface="Calibri" panose="020F0502020204030204" pitchFamily="34" charset="0"/>
              <a:cs typeface="Calibri" panose="020F0502020204030204" pitchFamily="34" charset="0"/>
            </a:rPr>
            <a:t>5. </a:t>
          </a:r>
          <a:r>
            <a:rPr lang="pt-PT" sz="3200" kern="1200" noProof="0" dirty="0" err="1">
              <a:latin typeface="Calibri" panose="020F0502020204030204" pitchFamily="34" charset="0"/>
              <a:cs typeface="Calibri" panose="020F0502020204030204" pitchFamily="34" charset="0"/>
            </a:rPr>
            <a:t>Fra</a:t>
          </a:r>
          <a:r>
            <a:rPr lang="pt-BR" sz="3200" kern="12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çã</a:t>
          </a:r>
          <a:r>
            <a:rPr lang="es-CO" sz="3200" kern="1200" dirty="0">
              <a:latin typeface="Calibri" panose="020F0502020204030204" pitchFamily="34" charset="0"/>
              <a:cs typeface="Calibri" panose="020F0502020204030204" pitchFamily="34" charset="0"/>
            </a:rPr>
            <a:t>o da </a:t>
          </a:r>
          <a:r>
            <a:rPr lang="es-CO" sz="3200" kern="1200" dirty="0" err="1">
              <a:latin typeface="Calibri" panose="020F0502020204030204" pitchFamily="34" charset="0"/>
              <a:cs typeface="Calibri" panose="020F0502020204030204" pitchFamily="34" charset="0"/>
            </a:rPr>
            <a:t>Freguesia</a:t>
          </a:r>
          <a:r>
            <a:rPr lang="es-CO" sz="3200" kern="1200" dirty="0">
              <a:latin typeface="Calibri" panose="020F0502020204030204" pitchFamily="34" charset="0"/>
              <a:cs typeface="Calibri" panose="020F0502020204030204" pitchFamily="34" charset="0"/>
            </a:rPr>
            <a:t> Ocupada pela Agricultura</a:t>
          </a:r>
        </a:p>
      </dsp:txBody>
      <dsp:txXfrm>
        <a:off x="2752321" y="5327756"/>
        <a:ext cx="9071021" cy="1253589"/>
      </dsp:txXfrm>
    </dsp:sp>
    <dsp:sp modelId="{EC13494B-2EE0-4832-B8FF-382874FB166C}">
      <dsp:nvSpPr>
        <dsp:cNvPr id="0" name=""/>
        <dsp:cNvSpPr/>
      </dsp:nvSpPr>
      <dsp:spPr>
        <a:xfrm>
          <a:off x="2578989" y="6581345"/>
          <a:ext cx="9244353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2c5cd45ac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12c5cd45ac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As freguesias reorganizaram-se em 2013 (dai a diferença entre o numero de agora e o de 2009)</a:t>
            </a:r>
          </a:p>
          <a:p>
            <a:pPr marL="158750" indent="0">
              <a:buNone/>
            </a:pPr>
            <a:r>
              <a:rPr lang="pt-PT" dirty="0"/>
              <a:t>https://www.portaldoeleitor.pt/paginas/reorganizacaoadministrativa.aspx</a:t>
            </a:r>
          </a:p>
        </p:txBody>
      </p:sp>
    </p:spTree>
    <p:extLst>
      <p:ext uri="{BB962C8B-B14F-4D97-AF65-F5344CB8AC3E}">
        <p14:creationId xmlns:p14="http://schemas.microsoft.com/office/powerpoint/2010/main" val="3171600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As freguesias reorganizaram-se em 2013 (dai a diferença entre o numero de agora e o de 2009)</a:t>
            </a:r>
          </a:p>
          <a:p>
            <a:pPr marL="158750" indent="0">
              <a:buNone/>
            </a:pPr>
            <a:r>
              <a:rPr lang="pt-PT" dirty="0"/>
              <a:t>https://www.portaldoeleitor.pt/paginas/reorganizacaoadministrativa.aspx</a:t>
            </a:r>
          </a:p>
        </p:txBody>
      </p:sp>
    </p:spTree>
    <p:extLst>
      <p:ext uri="{BB962C8B-B14F-4D97-AF65-F5344CB8AC3E}">
        <p14:creationId xmlns:p14="http://schemas.microsoft.com/office/powerpoint/2010/main" val="4017184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93171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13431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As freguesias reorganizaram-se em 2013 (dai a diferença entre o numero de agora e o de 2009)</a:t>
            </a:r>
          </a:p>
          <a:p>
            <a:pPr marL="158750" indent="0">
              <a:buNone/>
            </a:pPr>
            <a:r>
              <a:rPr lang="pt-PT" dirty="0"/>
              <a:t>https://www.portaldoeleitor.pt/paginas/reorganizacaoadministrativa.aspx</a:t>
            </a:r>
          </a:p>
        </p:txBody>
      </p:sp>
    </p:spTree>
    <p:extLst>
      <p:ext uri="{BB962C8B-B14F-4D97-AF65-F5344CB8AC3E}">
        <p14:creationId xmlns:p14="http://schemas.microsoft.com/office/powerpoint/2010/main" val="2595893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2747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691866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34588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mountain, sky, tree&#10;&#10;Description automatically generated">
            <a:extLst>
              <a:ext uri="{FF2B5EF4-FFF2-40B4-BE49-F238E27FC236}">
                <a16:creationId xmlns:a16="http://schemas.microsoft.com/office/drawing/2014/main" id="{55C71184-7457-F79C-4F0B-2357EA39A4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91"/>
          <a:stretch/>
        </p:blipFill>
        <p:spPr>
          <a:xfrm>
            <a:off x="0" y="-37471"/>
            <a:ext cx="12192000" cy="6895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D588BD7-017B-5079-0D37-6B2143709240}"/>
              </a:ext>
            </a:extLst>
          </p:cNvPr>
          <p:cNvSpPr/>
          <p:nvPr/>
        </p:nvSpPr>
        <p:spPr>
          <a:xfrm>
            <a:off x="673107" y="-37472"/>
            <a:ext cx="5106142" cy="6895472"/>
          </a:xfrm>
          <a:prstGeom prst="rect">
            <a:avLst/>
          </a:prstGeom>
          <a:solidFill>
            <a:srgbClr val="64969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90" name="Google Shape;90;g12c5cd45ac6_0_0"/>
          <p:cNvSpPr txBox="1">
            <a:spLocks noGrp="1"/>
          </p:cNvSpPr>
          <p:nvPr>
            <p:ph type="ctrTitle"/>
          </p:nvPr>
        </p:nvSpPr>
        <p:spPr>
          <a:xfrm>
            <a:off x="885748" y="0"/>
            <a:ext cx="4680857" cy="3608832"/>
          </a:xfrm>
          <a:prstGeom prst="rect">
            <a:avLst/>
          </a:prstGeom>
        </p:spPr>
        <p:txBody>
          <a:bodyPr spcFirstLastPara="1" lIns="91425" tIns="45700" rIns="91425" bIns="45700" anchorCtr="0">
            <a:noAutofit/>
          </a:bodyPr>
          <a:lstStyle/>
          <a:p>
            <a:pPr lvl="0">
              <a:spcAft>
                <a:spcPts val="600"/>
              </a:spcAft>
            </a:pPr>
            <a:r>
              <a:rPr lang="es-CO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dos Sistemas de </a:t>
            </a:r>
            <a:r>
              <a:rPr lang="es-CO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ção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Agrícola da </a:t>
            </a:r>
            <a:r>
              <a:rPr lang="es-CO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Região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Norte e Impactos </a:t>
            </a:r>
            <a:r>
              <a:rPr lang="es-CO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CO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Paisagem</a:t>
            </a:r>
            <a:endParaRPr lang="es-C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Google Shape;91;g12c5cd45ac6_0_0"/>
          <p:cNvSpPr txBox="1">
            <a:spLocks noGrp="1"/>
          </p:cNvSpPr>
          <p:nvPr>
            <p:ph type="subTitle" idx="1"/>
          </p:nvPr>
        </p:nvSpPr>
        <p:spPr>
          <a:xfrm>
            <a:off x="1310630" y="3932319"/>
            <a:ext cx="3831094" cy="1259278"/>
          </a:xfrm>
          <a:prstGeom prst="rect">
            <a:avLst/>
          </a:prstGeom>
          <a:effectLst>
            <a:outerShdw blurRad="50800" dist="38100" dir="13500000" algn="br" rotWithShape="0">
              <a:schemeClr val="accent6">
                <a:alpha val="40000"/>
              </a:schemeClr>
            </a:outerShdw>
          </a:effectLst>
        </p:spPr>
        <p:txBody>
          <a:bodyPr spcFirstLastPara="1" lIns="91425" tIns="45700" rIns="91425" bIns="45700" anchorCtr="0">
            <a:normAutofit/>
          </a:bodyPr>
          <a:lstStyle/>
          <a:p>
            <a:pPr marL="0" lvl="0" indent="0">
              <a:spcBef>
                <a:spcPts val="0"/>
              </a:spcBef>
              <a:spcAft>
                <a:spcPts val="600"/>
              </a:spcAft>
            </a:pP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0">
              <a:spcBef>
                <a:spcPts val="0"/>
              </a:spcBef>
              <a:spcAft>
                <a:spcPts val="600"/>
              </a:spcAft>
            </a:pP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2E94AA13-FD5A-CE95-80C7-6680C6EFFD3A}"/>
              </a:ext>
            </a:extLst>
          </p:cNvPr>
          <p:cNvSpPr txBox="1"/>
          <p:nvPr/>
        </p:nvSpPr>
        <p:spPr>
          <a:xfrm>
            <a:off x="9007064" y="6518139"/>
            <a:ext cx="31849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600"/>
              </a:spcAft>
              <a:buNone/>
            </a:pPr>
            <a:r>
              <a:rPr lang="pt-PT" sz="1200" dirty="0">
                <a:solidFill>
                  <a:schemeClr val="bg1">
                    <a:lumMod val="9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Fonte da Imagem: Voz do Campo (2020)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396D8A-28D7-8AE0-6261-453E47A68FCB}"/>
              </a:ext>
            </a:extLst>
          </p:cNvPr>
          <p:cNvSpPr txBox="1"/>
          <p:nvPr/>
        </p:nvSpPr>
        <p:spPr>
          <a:xfrm>
            <a:off x="885747" y="3883426"/>
            <a:ext cx="468085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Yasmin</a:t>
            </a: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Hurtado Sarmiento</a:t>
            </a:r>
            <a:b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Francisco Mahú</a:t>
            </a:r>
            <a:b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Domingos Malú</a:t>
            </a:r>
            <a:endParaRPr lang="pt-PT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49F371-004A-DB0E-71E5-A21EDD9F727B}"/>
              </a:ext>
            </a:extLst>
          </p:cNvPr>
          <p:cNvSpPr txBox="1"/>
          <p:nvPr/>
        </p:nvSpPr>
        <p:spPr>
          <a:xfrm>
            <a:off x="885747" y="5610198"/>
            <a:ext cx="4680857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pt-P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Teorias e Práticas do Desenvolvimento Sustentável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pt-PT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03/06/2022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DB3BCC-1CEC-8BB1-A5C9-1A5AD54EA321}"/>
              </a:ext>
            </a:extLst>
          </p:cNvPr>
          <p:cNvSpPr/>
          <p:nvPr/>
        </p:nvSpPr>
        <p:spPr>
          <a:xfrm>
            <a:off x="0" y="365125"/>
            <a:ext cx="12192000" cy="1190959"/>
          </a:xfrm>
          <a:prstGeom prst="rect">
            <a:avLst/>
          </a:prstGeom>
          <a:solidFill>
            <a:srgbClr val="64969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96BD6F-A144-2EC1-426A-E5B0256C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0959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 de acordo com as variáveis dos SPA</a:t>
            </a:r>
            <a:endParaRPr lang="es-C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79FD2-3450-22A4-FACC-81AB5A3EF9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10</a:t>
            </a:fld>
            <a:endParaRPr lang="es-CO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F7E908-CDEB-C3F7-A91C-2F8B39897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530681"/>
              </p:ext>
            </p:extLst>
          </p:nvPr>
        </p:nvGraphicFramePr>
        <p:xfrm>
          <a:off x="1501108" y="1660208"/>
          <a:ext cx="6560317" cy="4461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314">
                  <a:extLst>
                    <a:ext uri="{9D8B030D-6E8A-4147-A177-3AD203B41FA5}">
                      <a16:colId xmlns:a16="http://schemas.microsoft.com/office/drawing/2014/main" val="725633930"/>
                    </a:ext>
                  </a:extLst>
                </a:gridCol>
                <a:gridCol w="4750501">
                  <a:extLst>
                    <a:ext uri="{9D8B030D-6E8A-4147-A177-3AD203B41FA5}">
                      <a16:colId xmlns:a16="http://schemas.microsoft.com/office/drawing/2014/main" val="2198328383"/>
                    </a:ext>
                  </a:extLst>
                </a:gridCol>
                <a:gridCol w="1099502">
                  <a:extLst>
                    <a:ext uri="{9D8B030D-6E8A-4147-A177-3AD203B41FA5}">
                      <a16:colId xmlns:a16="http://schemas.microsoft.com/office/drawing/2014/main" val="3155554199"/>
                    </a:ext>
                  </a:extLst>
                </a:gridCol>
              </a:tblGrid>
              <a:tr h="26076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Cluster</a:t>
                      </a: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Descrição</a:t>
                      </a:r>
                      <a:endParaRPr lang="pt-PT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S.A.U./ATF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207697"/>
                  </a:ext>
                </a:extLst>
              </a:tr>
              <a:tr h="51129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Pastoreio extensivo e de montanha (Caprinos)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2232"/>
                  </a:ext>
                </a:extLst>
              </a:tr>
              <a:tr h="495955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Intensidade média, Pastoreio extensivo (Bovinos)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B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683750"/>
                  </a:ext>
                </a:extLst>
              </a:tr>
              <a:tr h="495955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Pastoreio extensivo, </a:t>
                      </a:r>
                      <a:r>
                        <a:rPr lang="pt-PT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polipecuária</a:t>
                      </a:r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(Carnes)</a:t>
                      </a: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82322"/>
                  </a:ext>
                </a:extLst>
              </a:tr>
              <a:tr h="373244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Intensivas especialização leite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4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21977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Especialização em vinha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313209"/>
                  </a:ext>
                </a:extLst>
              </a:tr>
              <a:tr h="495955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Intensidade média de </a:t>
                      </a:r>
                      <a:r>
                        <a:rPr lang="pt-PT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polipecuária</a:t>
                      </a:r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 fruta fresca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0.288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262655"/>
                  </a:ext>
                </a:extLst>
              </a:tr>
              <a:tr h="495955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Baixa intensidade de </a:t>
                      </a:r>
                      <a:r>
                        <a:rPr lang="pt-PT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polipecuária</a:t>
                      </a:r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 olival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0.315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29835"/>
                  </a:ext>
                </a:extLst>
              </a:tr>
              <a:tr h="459839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Intensivo bovinos e horticultura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0.157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466709"/>
                  </a:ext>
                </a:extLst>
              </a:tr>
              <a:tr h="369726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Especialização em frutos de casca rija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47060"/>
                  </a:ext>
                </a:extLst>
              </a:tr>
              <a:tr h="12782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552895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BA56CFF0-CC97-EFF2-7509-79383A5F8E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4212087"/>
              </p:ext>
            </p:extLst>
          </p:nvPr>
        </p:nvGraphicFramePr>
        <p:xfrm>
          <a:off x="8061425" y="1660208"/>
          <a:ext cx="2787780" cy="44616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60150">
                  <a:extLst>
                    <a:ext uri="{9D8B030D-6E8A-4147-A177-3AD203B41FA5}">
                      <a16:colId xmlns:a16="http://schemas.microsoft.com/office/drawing/2014/main" val="4128438334"/>
                    </a:ext>
                  </a:extLst>
                </a:gridCol>
                <a:gridCol w="1427630">
                  <a:extLst>
                    <a:ext uri="{9D8B030D-6E8A-4147-A177-3AD203B41FA5}">
                      <a16:colId xmlns:a16="http://schemas.microsoft.com/office/drawing/2014/main" val="3937685759"/>
                    </a:ext>
                  </a:extLst>
                </a:gridCol>
              </a:tblGrid>
              <a:tr h="26076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SAU/UTA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VPPT/UTA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284522"/>
                  </a:ext>
                </a:extLst>
              </a:tr>
              <a:tr h="51129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9.757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4523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6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169992"/>
                  </a:ext>
                </a:extLst>
              </a:tr>
              <a:tr h="495955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69691"/>
                  </a:ext>
                </a:extLst>
              </a:tr>
              <a:tr h="495955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9.695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C6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4133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66425"/>
                  </a:ext>
                </a:extLst>
              </a:tr>
              <a:tr h="373244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2.638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5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928488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2.756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258551"/>
                  </a:ext>
                </a:extLst>
              </a:tr>
              <a:tr h="495955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2.392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4278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7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947726"/>
                  </a:ext>
                </a:extLst>
              </a:tr>
              <a:tr h="495955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054305"/>
                  </a:ext>
                </a:extLst>
              </a:tr>
              <a:tr h="459839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1.709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8661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E7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479656"/>
                  </a:ext>
                </a:extLst>
              </a:tr>
              <a:tr h="369726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9.839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6445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F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155106"/>
                  </a:ext>
                </a:extLst>
              </a:tr>
              <a:tr h="12782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4.539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6737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75144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3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3CC8003-140D-49CF-3B8C-89E89035C2D0}"/>
              </a:ext>
            </a:extLst>
          </p:cNvPr>
          <p:cNvSpPr/>
          <p:nvPr/>
        </p:nvSpPr>
        <p:spPr>
          <a:xfrm>
            <a:off x="8390020" y="0"/>
            <a:ext cx="3801980" cy="6858000"/>
          </a:xfrm>
          <a:prstGeom prst="rect">
            <a:avLst/>
          </a:prstGeom>
          <a:solidFill>
            <a:srgbClr val="59748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A2A6DA-2EF8-2A87-28A7-1A85DC4543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43" t="1517" r="893" b="2039"/>
          <a:stretch/>
        </p:blipFill>
        <p:spPr>
          <a:xfrm>
            <a:off x="-3928701" y="4901676"/>
            <a:ext cx="3451030" cy="234642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144FB-A28F-7676-3556-7F408C3C087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9172074" y="6356350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>
                <a:solidFill>
                  <a:schemeClr val="bg1"/>
                </a:solidFill>
              </a:rPr>
              <a:t>11</a:t>
            </a:fld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FFD336-F790-2144-EFEE-259AFC6BB7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52308"/>
            <a:ext cx="8390020" cy="5789340"/>
          </a:xfrm>
          <a:prstGeom prst="rect">
            <a:avLst/>
          </a:prstGeom>
        </p:spPr>
      </p:pic>
      <p:sp>
        <p:nvSpPr>
          <p:cNvPr id="17" name="Título 1">
            <a:extLst>
              <a:ext uri="{FF2B5EF4-FFF2-40B4-BE49-F238E27FC236}">
                <a16:creationId xmlns:a16="http://schemas.microsoft.com/office/drawing/2014/main" id="{1623EABC-4A8D-9065-2EAB-A64314C4A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9535" y="136525"/>
            <a:ext cx="3174242" cy="1190959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Mapeamento</a:t>
            </a:r>
            <a:endParaRPr lang="es-C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BA34A5-CBDA-43DD-9E8F-CD1A6E2DE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86217" y="2161454"/>
            <a:ext cx="3766061" cy="260903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6E5FB1-46C3-5610-2598-04C6EDDF64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187" y="528012"/>
            <a:ext cx="8404706" cy="5875922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6249A897-F192-F737-D641-2D03B1A5FF47}"/>
              </a:ext>
            </a:extLst>
          </p:cNvPr>
          <p:cNvGrpSpPr/>
          <p:nvPr/>
        </p:nvGrpSpPr>
        <p:grpSpPr>
          <a:xfrm>
            <a:off x="8675056" y="1992395"/>
            <a:ext cx="2743200" cy="2873209"/>
            <a:chOff x="8675056" y="1992395"/>
            <a:chExt cx="2743200" cy="287320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E80ECAE-62E5-FE68-5EC4-729B5C5F4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675056" y="1992395"/>
              <a:ext cx="2743200" cy="287320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E5E1734-6BE7-ECA9-4BE6-52E5874125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5845" t="31767" b="60941"/>
            <a:stretch/>
          </p:blipFill>
          <p:spPr>
            <a:xfrm>
              <a:off x="9029700" y="2911475"/>
              <a:ext cx="1759906" cy="209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259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grass, outdoor, sky, path&#10;&#10;Description automatically generated">
            <a:extLst>
              <a:ext uri="{FF2B5EF4-FFF2-40B4-BE49-F238E27FC236}">
                <a16:creationId xmlns:a16="http://schemas.microsoft.com/office/drawing/2014/main" id="{EFB89DEF-D9E5-4860-B0A9-DD786CCBD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t="8709"/>
          <a:stretch/>
        </p:blipFill>
        <p:spPr>
          <a:xfrm>
            <a:off x="0" y="-1"/>
            <a:ext cx="12192000" cy="68729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6ADF5-BFF0-C2F8-473C-8C3FBEDEC28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995610" y="643270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6FFBB-5CDC-3145-B201-E00D995F2CE3}"/>
              </a:ext>
            </a:extLst>
          </p:cNvPr>
          <p:cNvSpPr/>
          <p:nvPr/>
        </p:nvSpPr>
        <p:spPr>
          <a:xfrm>
            <a:off x="0" y="815501"/>
            <a:ext cx="12192000" cy="1405615"/>
          </a:xfrm>
          <a:prstGeom prst="rect">
            <a:avLst/>
          </a:prstGeom>
          <a:solidFill>
            <a:srgbClr val="64969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3600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D9A7223-B07C-7437-615B-6B6C7902A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15501"/>
            <a:ext cx="12192000" cy="1405615"/>
          </a:xfrm>
        </p:spPr>
        <p:txBody>
          <a:bodyPr anchor="ctr">
            <a:noAutofit/>
          </a:bodyPr>
          <a:lstStyle/>
          <a:p>
            <a:pPr marL="114300" indent="0" algn="ctr">
              <a:buNone/>
            </a:pPr>
            <a:r>
              <a:rPr lang="es-CO" sz="54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pt-PT" sz="54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Caracterização</a:t>
            </a:r>
            <a:r>
              <a:rPr lang="es-CO" sz="5400" b="1" kern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CO" sz="5400" b="1" kern="12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dos Impactos</a:t>
            </a:r>
          </a:p>
        </p:txBody>
      </p:sp>
    </p:spTree>
    <p:extLst>
      <p:ext uri="{BB962C8B-B14F-4D97-AF65-F5344CB8AC3E}">
        <p14:creationId xmlns:p14="http://schemas.microsoft.com/office/powerpoint/2010/main" val="646269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DB3BCC-1CEC-8BB1-A5C9-1A5AD54EA321}"/>
              </a:ext>
            </a:extLst>
          </p:cNvPr>
          <p:cNvSpPr/>
          <p:nvPr/>
        </p:nvSpPr>
        <p:spPr>
          <a:xfrm>
            <a:off x="0" y="365126"/>
            <a:ext cx="12192000" cy="929958"/>
          </a:xfrm>
          <a:prstGeom prst="rect">
            <a:avLst/>
          </a:prstGeom>
          <a:solidFill>
            <a:srgbClr val="64969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96BD6F-A144-2EC1-426A-E5B0256C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958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Impactos ambientais – Composição da Paisagem</a:t>
            </a:r>
            <a:endParaRPr lang="es-C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79FD2-3450-22A4-FACC-81AB5A3EF9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13</a:t>
            </a:fld>
            <a:endParaRPr lang="es-CO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F7E908-CDEB-C3F7-A91C-2F8B39897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240966"/>
              </p:ext>
            </p:extLst>
          </p:nvPr>
        </p:nvGraphicFramePr>
        <p:xfrm>
          <a:off x="95535" y="1416368"/>
          <a:ext cx="10718851" cy="4696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73788">
                  <a:extLst>
                    <a:ext uri="{9D8B030D-6E8A-4147-A177-3AD203B41FA5}">
                      <a16:colId xmlns:a16="http://schemas.microsoft.com/office/drawing/2014/main" val="725633930"/>
                    </a:ext>
                  </a:extLst>
                </a:gridCol>
                <a:gridCol w="4711400">
                  <a:extLst>
                    <a:ext uri="{9D8B030D-6E8A-4147-A177-3AD203B41FA5}">
                      <a16:colId xmlns:a16="http://schemas.microsoft.com/office/drawing/2014/main" val="2198328383"/>
                    </a:ext>
                  </a:extLst>
                </a:gridCol>
                <a:gridCol w="1043846">
                  <a:extLst>
                    <a:ext uri="{9D8B030D-6E8A-4147-A177-3AD203B41FA5}">
                      <a16:colId xmlns:a16="http://schemas.microsoft.com/office/drawing/2014/main" val="3155554199"/>
                    </a:ext>
                  </a:extLst>
                </a:gridCol>
                <a:gridCol w="1199353">
                  <a:extLst>
                    <a:ext uri="{9D8B030D-6E8A-4147-A177-3AD203B41FA5}">
                      <a16:colId xmlns:a16="http://schemas.microsoft.com/office/drawing/2014/main" val="4255388026"/>
                    </a:ext>
                  </a:extLst>
                </a:gridCol>
                <a:gridCol w="878474">
                  <a:extLst>
                    <a:ext uri="{9D8B030D-6E8A-4147-A177-3AD203B41FA5}">
                      <a16:colId xmlns:a16="http://schemas.microsoft.com/office/drawing/2014/main" val="1359479374"/>
                    </a:ext>
                  </a:extLst>
                </a:gridCol>
                <a:gridCol w="920983">
                  <a:extLst>
                    <a:ext uri="{9D8B030D-6E8A-4147-A177-3AD203B41FA5}">
                      <a16:colId xmlns:a16="http://schemas.microsoft.com/office/drawing/2014/main" val="1713050891"/>
                    </a:ext>
                  </a:extLst>
                </a:gridCol>
                <a:gridCol w="1091007">
                  <a:extLst>
                    <a:ext uri="{9D8B030D-6E8A-4147-A177-3AD203B41FA5}">
                      <a16:colId xmlns:a16="http://schemas.microsoft.com/office/drawing/2014/main" val="4050580632"/>
                    </a:ext>
                  </a:extLst>
                </a:gridCol>
              </a:tblGrid>
              <a:tr h="260760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Cluster</a:t>
                      </a: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Descrição</a:t>
                      </a:r>
                      <a:endParaRPr lang="pt-PT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Fração agricultura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Superficie</a:t>
                      </a:r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Agroflorestal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Floresta nativa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Floresta plantada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Sucessão ecológica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207697"/>
                  </a:ext>
                </a:extLst>
              </a:tr>
              <a:tr h="51129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Pastoreio extensivo e de montanha (Caprinos)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0.488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2232"/>
                  </a:ext>
                </a:extLst>
              </a:tr>
              <a:tr h="495955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Intensidade média, Pastoreio extensivo (Bovinos)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E8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47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0.368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1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683750"/>
                  </a:ext>
                </a:extLst>
              </a:tr>
              <a:tr h="495955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Pastoreio extensivo, </a:t>
                      </a:r>
                      <a:r>
                        <a:rPr lang="pt-PT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polipecuária</a:t>
                      </a:r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(Carnes)</a:t>
                      </a: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0.232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C7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D5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0.254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E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0.342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82322"/>
                  </a:ext>
                </a:extLst>
              </a:tr>
              <a:tr h="373244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Intensivas especialização leite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0.493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4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7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0.039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0.041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21977"/>
                  </a:ext>
                </a:extLst>
              </a:tr>
              <a:tr h="250534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Especialização em vinha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0.501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0.119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2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0.147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313209"/>
                  </a:ext>
                </a:extLst>
              </a:tr>
              <a:tr h="495955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Intensidade média de </a:t>
                      </a:r>
                      <a:r>
                        <a:rPr lang="pt-PT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polipecuária</a:t>
                      </a:r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 fruta fresca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0.449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B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0.145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262655"/>
                  </a:ext>
                </a:extLst>
              </a:tr>
              <a:tr h="495955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Baixa intensidade de </a:t>
                      </a:r>
                      <a:r>
                        <a:rPr lang="pt-PT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polipecuária</a:t>
                      </a:r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 olival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0.399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1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0.165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4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0.250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29835"/>
                  </a:ext>
                </a:extLst>
              </a:tr>
              <a:tr h="459839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Intensivo bovinos e horticultura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0.469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27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1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0.325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E7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0.123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466709"/>
                  </a:ext>
                </a:extLst>
              </a:tr>
              <a:tr h="369726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Especialização em frutos de casca rija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0.246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F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0.334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0.138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47060"/>
                  </a:ext>
                </a:extLst>
              </a:tr>
              <a:tr h="12782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0.378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0.0005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0.127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0.312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0.182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552895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F54A7E2-8823-7A1C-6570-CF8D962FA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6072954"/>
              </p:ext>
            </p:extLst>
          </p:nvPr>
        </p:nvGraphicFramePr>
        <p:xfrm>
          <a:off x="10814386" y="1416367"/>
          <a:ext cx="1282078" cy="46961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82078">
                  <a:extLst>
                    <a:ext uri="{9D8B030D-6E8A-4147-A177-3AD203B41FA5}">
                      <a16:colId xmlns:a16="http://schemas.microsoft.com/office/drawing/2014/main" val="1938280443"/>
                    </a:ext>
                  </a:extLst>
                </a:gridCol>
              </a:tblGrid>
              <a:tr h="500329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Área ardida (1990- 2017)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1867074"/>
                  </a:ext>
                </a:extLst>
              </a:tr>
              <a:tr h="509375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1.040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097497"/>
                  </a:ext>
                </a:extLst>
              </a:tr>
              <a:tr h="49409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0.496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5DE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227881"/>
                  </a:ext>
                </a:extLst>
              </a:tr>
              <a:tr h="501929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0.895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6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715622"/>
                  </a:ext>
                </a:extLst>
              </a:tr>
              <a:tr h="358444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0.204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7700987"/>
                  </a:ext>
                </a:extLst>
              </a:tr>
              <a:tr h="25401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0.385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2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2930576"/>
                  </a:ext>
                </a:extLst>
              </a:tr>
              <a:tr h="490448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0.467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807028"/>
                  </a:ext>
                </a:extLst>
              </a:tr>
              <a:tr h="49409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0.452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CB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130884"/>
                  </a:ext>
                </a:extLst>
              </a:tr>
              <a:tr h="458114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0.245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599280"/>
                  </a:ext>
                </a:extLst>
              </a:tr>
              <a:tr h="368340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0.434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079853"/>
                  </a:ext>
                </a:extLst>
              </a:tr>
              <a:tr h="266964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0.512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0063327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D5A7A87F-2908-989A-8A3A-DCB5BD185808}"/>
              </a:ext>
            </a:extLst>
          </p:cNvPr>
          <p:cNvSpPr/>
          <p:nvPr/>
        </p:nvSpPr>
        <p:spPr>
          <a:xfrm>
            <a:off x="5677467" y="1416367"/>
            <a:ext cx="4039737" cy="4696142"/>
          </a:xfrm>
          <a:prstGeom prst="rect">
            <a:avLst/>
          </a:prstGeom>
          <a:solidFill>
            <a:srgbClr val="A6A6A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54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DB3BCC-1CEC-8BB1-A5C9-1A5AD54EA321}"/>
              </a:ext>
            </a:extLst>
          </p:cNvPr>
          <p:cNvSpPr/>
          <p:nvPr/>
        </p:nvSpPr>
        <p:spPr>
          <a:xfrm>
            <a:off x="0" y="365126"/>
            <a:ext cx="12192000" cy="929958"/>
          </a:xfrm>
          <a:prstGeom prst="rect">
            <a:avLst/>
          </a:prstGeom>
          <a:solidFill>
            <a:srgbClr val="64969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96BD6F-A144-2EC1-426A-E5B0256C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9958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Impactos ambientais - Biodiversidade</a:t>
            </a:r>
            <a:endParaRPr lang="es-C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79FD2-3450-22A4-FACC-81AB5A3EF9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14</a:t>
            </a:fld>
            <a:endParaRPr lang="es-CO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F7E908-CDEB-C3F7-A91C-2F8B39897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106928"/>
              </p:ext>
            </p:extLst>
          </p:nvPr>
        </p:nvGraphicFramePr>
        <p:xfrm>
          <a:off x="642259" y="1477646"/>
          <a:ext cx="10417628" cy="5015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2840">
                  <a:extLst>
                    <a:ext uri="{9D8B030D-6E8A-4147-A177-3AD203B41FA5}">
                      <a16:colId xmlns:a16="http://schemas.microsoft.com/office/drawing/2014/main" val="725633930"/>
                    </a:ext>
                  </a:extLst>
                </a:gridCol>
                <a:gridCol w="5417707">
                  <a:extLst>
                    <a:ext uri="{9D8B030D-6E8A-4147-A177-3AD203B41FA5}">
                      <a16:colId xmlns:a16="http://schemas.microsoft.com/office/drawing/2014/main" val="2198328383"/>
                    </a:ext>
                  </a:extLst>
                </a:gridCol>
                <a:gridCol w="1155096">
                  <a:extLst>
                    <a:ext uri="{9D8B030D-6E8A-4147-A177-3AD203B41FA5}">
                      <a16:colId xmlns:a16="http://schemas.microsoft.com/office/drawing/2014/main" val="3155554199"/>
                    </a:ext>
                  </a:extLst>
                </a:gridCol>
                <a:gridCol w="1176658">
                  <a:extLst>
                    <a:ext uri="{9D8B030D-6E8A-4147-A177-3AD203B41FA5}">
                      <a16:colId xmlns:a16="http://schemas.microsoft.com/office/drawing/2014/main" val="4255388026"/>
                    </a:ext>
                  </a:extLst>
                </a:gridCol>
                <a:gridCol w="1605327">
                  <a:extLst>
                    <a:ext uri="{9D8B030D-6E8A-4147-A177-3AD203B41FA5}">
                      <a16:colId xmlns:a16="http://schemas.microsoft.com/office/drawing/2014/main" val="1359479374"/>
                    </a:ext>
                  </a:extLst>
                </a:gridCol>
              </a:tblGrid>
              <a:tr h="528954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Cluster</a:t>
                      </a: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PT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Descrição</a:t>
                      </a:r>
                      <a:endParaRPr lang="pt-PT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Richness</a:t>
                      </a:r>
                      <a:endParaRPr lang="pt-PT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Shannon</a:t>
                      </a:r>
                      <a:endParaRPr lang="pt-PT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Shannon</a:t>
                      </a:r>
                      <a:r>
                        <a:rPr lang="pt-P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pt-PT" sz="16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evenness</a:t>
                      </a:r>
                      <a:endParaRPr lang="pt-PT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4207697"/>
                  </a:ext>
                </a:extLst>
              </a:tr>
              <a:tr h="546034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Pastoreio extensivo e de montanha (Caprinos)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A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1.061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3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2232"/>
                  </a:ext>
                </a:extLst>
              </a:tr>
              <a:tr h="52965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Intensidade média, Pastoreio extensivo (Bovinos)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7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1.052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9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0.786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683750"/>
                  </a:ext>
                </a:extLst>
              </a:tr>
              <a:tr h="52965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Pastoreio extensivo, </a:t>
                      </a:r>
                      <a:r>
                        <a:rPr lang="pt-PT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polipecuária</a:t>
                      </a:r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(Carnes)</a:t>
                      </a: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B67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0.824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77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82322"/>
                  </a:ext>
                </a:extLst>
              </a:tr>
              <a:tr h="398605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Intensivas especialização leite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0.726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21977"/>
                  </a:ext>
                </a:extLst>
              </a:tr>
              <a:tr h="268546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Especialização em vinha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1.037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6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0.764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DA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313209"/>
                  </a:ext>
                </a:extLst>
              </a:tr>
              <a:tr h="52965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Intensidade média de </a:t>
                      </a:r>
                      <a:r>
                        <a:rPr lang="pt-PT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polipecuária</a:t>
                      </a:r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 fruta fresca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C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1.129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4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0.820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F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262655"/>
                  </a:ext>
                </a:extLst>
              </a:tr>
              <a:tr h="52965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Baixa intensidade de </a:t>
                      </a:r>
                      <a:r>
                        <a:rPr lang="pt-PT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polipecuária</a:t>
                      </a:r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 olival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1.175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3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0.844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84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29835"/>
                  </a:ext>
                </a:extLst>
              </a:tr>
              <a:tr h="491083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Intensivo bovinos e horticultura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D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1.002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F8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0.772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466709"/>
                  </a:ext>
                </a:extLst>
              </a:tr>
              <a:tr h="394848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Especialização em frutos de casca rija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A37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1.184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0.859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47060"/>
                  </a:ext>
                </a:extLst>
              </a:tr>
              <a:tr h="268546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3.83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1.056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0.792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552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139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outdoor, mountain, sky, tree&#10;&#10;Description automatically generated">
            <a:extLst>
              <a:ext uri="{FF2B5EF4-FFF2-40B4-BE49-F238E27FC236}">
                <a16:creationId xmlns:a16="http://schemas.microsoft.com/office/drawing/2014/main" id="{22A5A7C3-7FA1-1B40-513A-DBB4C28365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91"/>
          <a:stretch/>
        </p:blipFill>
        <p:spPr>
          <a:xfrm>
            <a:off x="0" y="-37471"/>
            <a:ext cx="12192000" cy="68954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DB3BCC-1CEC-8BB1-A5C9-1A5AD54EA32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4969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79FD2-3450-22A4-FACC-81AB5A3EF9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>
                <a:solidFill>
                  <a:schemeClr val="bg1"/>
                </a:solidFill>
              </a:rPr>
              <a:t>15</a:t>
            </a:fld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FF3AB0-730B-ECDC-58A1-51F5E52E2784}"/>
              </a:ext>
            </a:extLst>
          </p:cNvPr>
          <p:cNvSpPr/>
          <p:nvPr/>
        </p:nvSpPr>
        <p:spPr>
          <a:xfrm>
            <a:off x="0" y="2497540"/>
            <a:ext cx="12192000" cy="145334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75694A59-5EFE-3E70-1828-F294BC924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7412" y="2667473"/>
            <a:ext cx="2326375" cy="1076014"/>
          </a:xfrm>
          <a:prstGeom prst="rect">
            <a:avLst/>
          </a:prstGeom>
        </p:spPr>
      </p:pic>
      <p:pic>
        <p:nvPicPr>
          <p:cNvPr id="11" name="Picture 10" descr="Text&#10;&#10;Description automatically generated with medium confidence">
            <a:extLst>
              <a:ext uri="{FF2B5EF4-FFF2-40B4-BE49-F238E27FC236}">
                <a16:creationId xmlns:a16="http://schemas.microsoft.com/office/drawing/2014/main" id="{40897A52-DE25-8D9B-91E0-ED45C12B4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6462" y="2674272"/>
            <a:ext cx="2392334" cy="1076013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15F87C1C-C5C6-4ABF-63A6-DA52C873A027}"/>
              </a:ext>
            </a:extLst>
          </p:cNvPr>
          <p:cNvSpPr txBox="1">
            <a:spLocks/>
          </p:cNvSpPr>
          <p:nvPr/>
        </p:nvSpPr>
        <p:spPr>
          <a:xfrm>
            <a:off x="415120" y="2538484"/>
            <a:ext cx="4675495" cy="141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tx1"/>
                </a:solidFill>
              </a:rPr>
              <a:t>Obrigado pela atenção</a:t>
            </a:r>
          </a:p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tx1"/>
                </a:solidFill>
              </a:rPr>
              <a:t>Thank you for your attention</a:t>
            </a:r>
          </a:p>
          <a:p>
            <a:pPr>
              <a:spcAft>
                <a:spcPts val="600"/>
              </a:spcAft>
            </a:pPr>
            <a:r>
              <a:rPr lang="pt-BR" sz="2000" b="1" dirty="0">
                <a:solidFill>
                  <a:schemeClr val="tx1"/>
                </a:solidFill>
              </a:rPr>
              <a:t>Gracias por su atención</a:t>
            </a:r>
          </a:p>
          <a:p>
            <a:pPr>
              <a:spcAft>
                <a:spcPts val="600"/>
              </a:spcAft>
            </a:pPr>
            <a:r>
              <a:rPr lang="es-CO" sz="2000" b="1" dirty="0" err="1">
                <a:solidFill>
                  <a:schemeClr val="tx1"/>
                </a:solidFill>
              </a:rPr>
              <a:t>Grazie</a:t>
            </a:r>
            <a:r>
              <a:rPr lang="es-CO" sz="2000" b="1" dirty="0">
                <a:solidFill>
                  <a:schemeClr val="tx1"/>
                </a:solidFill>
              </a:rPr>
              <a:t> per </a:t>
            </a:r>
            <a:r>
              <a:rPr lang="es-CO" sz="2000" b="1" dirty="0" err="1">
                <a:solidFill>
                  <a:schemeClr val="tx1"/>
                </a:solidFill>
              </a:rPr>
              <a:t>l'attenzione</a:t>
            </a:r>
            <a:endParaRPr lang="es-CO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5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F9D48-F09A-CACC-22AA-221A8C669590}"/>
              </a:ext>
            </a:extLst>
          </p:cNvPr>
          <p:cNvSpPr/>
          <p:nvPr/>
        </p:nvSpPr>
        <p:spPr>
          <a:xfrm>
            <a:off x="0" y="352926"/>
            <a:ext cx="12192000" cy="914400"/>
          </a:xfrm>
          <a:prstGeom prst="rect">
            <a:avLst/>
          </a:prstGeom>
          <a:solidFill>
            <a:srgbClr val="64969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560F14-F1AE-804B-BD51-BCB31CB83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71" y="198356"/>
            <a:ext cx="10515600" cy="1325563"/>
          </a:xfrm>
        </p:spPr>
        <p:txBody>
          <a:bodyPr/>
          <a:lstStyle/>
          <a:p>
            <a:r>
              <a:rPr lang="es-CO" b="1" dirty="0">
                <a:solidFill>
                  <a:schemeClr val="bg1"/>
                </a:solidFill>
              </a:rPr>
              <a:t>Objetivos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A3944E-AED5-BA59-1D5A-BE2466076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8343" y="1483854"/>
            <a:ext cx="11005457" cy="4802187"/>
          </a:xfrm>
        </p:spPr>
        <p:txBody>
          <a:bodyPr anchor="ctr">
            <a:normAutofit/>
          </a:bodyPr>
          <a:lstStyle/>
          <a:p>
            <a:pPr marL="742950" indent="-7429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Identificar </a:t>
            </a:r>
            <a:r>
              <a:rPr lang="pt-BR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de Sistemas de Produção Agrícola (SPA) </a:t>
            </a:r>
            <a:r>
              <a:rPr lang="pt-BR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Região Norte através da caracterização de seus SPA. </a:t>
            </a:r>
            <a:endParaRPr lang="es-CO" sz="4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42950" indent="-7429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pt-BR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Analisar os </a:t>
            </a:r>
            <a:r>
              <a:rPr lang="es-CO" sz="4000" b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s-CO" sz="4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mpactos</a:t>
            </a:r>
            <a:r>
              <a:rPr lang="es-CO" sz="4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dos SPA</a:t>
            </a:r>
            <a:r>
              <a:rPr lang="pt-BR" sz="40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praticados nas explorações agrícolas da Região Norte.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CFAA2-D0AE-1C94-B92D-955C2308445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2</a:t>
            </a:fld>
            <a:endParaRPr lang="es-CO"/>
          </a:p>
        </p:txBody>
      </p:sp>
      <p:pic>
        <p:nvPicPr>
          <p:cNvPr id="8" name="Picture 7" descr="A picture containing light&#10;&#10;Description automatically generated">
            <a:extLst>
              <a:ext uri="{FF2B5EF4-FFF2-40B4-BE49-F238E27FC236}">
                <a16:creationId xmlns:a16="http://schemas.microsoft.com/office/drawing/2014/main" id="{CA5E6D3C-81A0-E14B-94AF-853878491D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3024" y="-82726"/>
            <a:ext cx="1785704" cy="178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69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7783BCF-D6FA-A089-AAD7-4D37585EA51B}"/>
              </a:ext>
            </a:extLst>
          </p:cNvPr>
          <p:cNvSpPr txBox="1"/>
          <p:nvPr/>
        </p:nvSpPr>
        <p:spPr>
          <a:xfrm>
            <a:off x="8871852" y="1401471"/>
            <a:ext cx="3320148" cy="114307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1426 Freguesias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86 Municípios  </a:t>
            </a:r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87FF788-9233-F0E3-21F1-76E9943E651C}"/>
              </a:ext>
            </a:extLst>
          </p:cNvPr>
          <p:cNvSpPr txBox="1"/>
          <p:nvPr/>
        </p:nvSpPr>
        <p:spPr>
          <a:xfrm>
            <a:off x="9342236" y="3366374"/>
            <a:ext cx="26125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Sub-regi</a:t>
            </a:r>
            <a:r>
              <a:rPr lang="pt-BR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õ</a:t>
            </a:r>
            <a:r>
              <a:rPr lang="es-CO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es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0B7A8A0-B98E-6BDE-33FE-48D145859E1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3</a:t>
            </a:fld>
            <a:endParaRPr lang="es-CO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D9060F-BD3F-125E-4EF5-D740A7E3EFDF}"/>
              </a:ext>
            </a:extLst>
          </p:cNvPr>
          <p:cNvSpPr/>
          <p:nvPr/>
        </p:nvSpPr>
        <p:spPr>
          <a:xfrm>
            <a:off x="0" y="260448"/>
            <a:ext cx="12192000" cy="914400"/>
          </a:xfrm>
          <a:prstGeom prst="rect">
            <a:avLst/>
          </a:prstGeom>
          <a:solidFill>
            <a:srgbClr val="64969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6E6A92-2711-CFCD-2846-C2A3FE099CFC}"/>
              </a:ext>
            </a:extLst>
          </p:cNvPr>
          <p:cNvGrpSpPr/>
          <p:nvPr/>
        </p:nvGrpSpPr>
        <p:grpSpPr>
          <a:xfrm>
            <a:off x="124896" y="530387"/>
            <a:ext cx="10366641" cy="6327613"/>
            <a:chOff x="413655" y="384460"/>
            <a:chExt cx="10478934" cy="6312121"/>
          </a:xfrm>
        </p:grpSpPr>
        <p:pic>
          <p:nvPicPr>
            <p:cNvPr id="5" name="Imagen 4" descr="Mapa&#10;&#10;Descripción generada automáticamente">
              <a:extLst>
                <a:ext uri="{FF2B5EF4-FFF2-40B4-BE49-F238E27FC236}">
                  <a16:creationId xmlns:a16="http://schemas.microsoft.com/office/drawing/2014/main" id="{F766644E-F205-1949-9AF5-B07AA6E438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9682"/>
            <a:stretch/>
          </p:blipFill>
          <p:spPr>
            <a:xfrm>
              <a:off x="413655" y="384460"/>
              <a:ext cx="10478934" cy="631212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A31D2809-F404-35E3-2E03-EA77DA1B42DD}"/>
                </a:ext>
              </a:extLst>
            </p:cNvPr>
            <p:cNvSpPr/>
            <p:nvPr/>
          </p:nvSpPr>
          <p:spPr>
            <a:xfrm>
              <a:off x="7941129" y="4379495"/>
              <a:ext cx="2791326" cy="23170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pic>
        <p:nvPicPr>
          <p:cNvPr id="8" name="Imagen 4" descr="Mapa&#10;&#10;Descripción generada automáticamente">
            <a:extLst>
              <a:ext uri="{FF2B5EF4-FFF2-40B4-BE49-F238E27FC236}">
                <a16:creationId xmlns:a16="http://schemas.microsoft.com/office/drawing/2014/main" id="{8488E87A-E1E2-97A9-AB61-34614A172D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194" t="66765" r="1454"/>
          <a:stretch/>
        </p:blipFill>
        <p:spPr>
          <a:xfrm>
            <a:off x="8799288" y="3961585"/>
            <a:ext cx="2761414" cy="2322773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C4DEF7FB-C8FA-87E5-A69E-918CFEC3B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914" y="441897"/>
            <a:ext cx="7674431" cy="609596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Divisão administrativa </a:t>
            </a:r>
            <a:r>
              <a:rPr lang="es-C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pt-PT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</a:t>
            </a:r>
            <a:r>
              <a:rPr lang="pt-B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ã</a:t>
            </a:r>
            <a:r>
              <a:rPr lang="es-CO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Norte</a:t>
            </a:r>
          </a:p>
        </p:txBody>
      </p:sp>
    </p:spTree>
    <p:extLst>
      <p:ext uri="{BB962C8B-B14F-4D97-AF65-F5344CB8AC3E}">
        <p14:creationId xmlns:p14="http://schemas.microsoft.com/office/powerpoint/2010/main" val="4013554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grass, outdoor, sky, path&#10;&#10;Description automatically generated">
            <a:extLst>
              <a:ext uri="{FF2B5EF4-FFF2-40B4-BE49-F238E27FC236}">
                <a16:creationId xmlns:a16="http://schemas.microsoft.com/office/drawing/2014/main" id="{EFB89DEF-D9E5-4860-B0A9-DD786CCBD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 t="8709"/>
          <a:stretch/>
        </p:blipFill>
        <p:spPr>
          <a:xfrm>
            <a:off x="0" y="-1"/>
            <a:ext cx="12192000" cy="687293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F22EDA7-9EC4-8F29-B613-8261B7BFE728}"/>
              </a:ext>
            </a:extLst>
          </p:cNvPr>
          <p:cNvSpPr/>
          <p:nvPr/>
        </p:nvSpPr>
        <p:spPr>
          <a:xfrm>
            <a:off x="0" y="2221116"/>
            <a:ext cx="12192000" cy="37805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6ADF5-BFF0-C2F8-473C-8C3FBEDEC28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995610" y="643270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fld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6FFBB-5CDC-3145-B201-E00D995F2CE3}"/>
              </a:ext>
            </a:extLst>
          </p:cNvPr>
          <p:cNvSpPr/>
          <p:nvPr/>
        </p:nvSpPr>
        <p:spPr>
          <a:xfrm>
            <a:off x="0" y="815501"/>
            <a:ext cx="12192000" cy="1405615"/>
          </a:xfrm>
          <a:prstGeom prst="rect">
            <a:avLst/>
          </a:prstGeom>
          <a:solidFill>
            <a:srgbClr val="64969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D9A7223-B07C-7437-615B-6B6C7902A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221" y="1127095"/>
            <a:ext cx="11260702" cy="729347"/>
          </a:xfrm>
        </p:spPr>
        <p:txBody>
          <a:bodyPr anchor="ctr">
            <a:noAutofit/>
          </a:bodyPr>
          <a:lstStyle/>
          <a:p>
            <a:pPr marL="114300" indent="0" algn="ctr">
              <a:buNone/>
            </a:pPr>
            <a:r>
              <a:rPr lang="pt-PT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F3211E9-7F6F-2089-D6E5-6CDDCAD487D8}"/>
              </a:ext>
            </a:extLst>
          </p:cNvPr>
          <p:cNvSpPr txBox="1"/>
          <p:nvPr/>
        </p:nvSpPr>
        <p:spPr>
          <a:xfrm>
            <a:off x="436727" y="2668591"/>
            <a:ext cx="5813947" cy="28050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Dados principais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2012 Freguesias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134 Variáveis (Base de dados original)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24 Variáveis do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sistema de produção 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8 Variáveis de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impacto ambiental</a:t>
            </a:r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E35A471-00F9-F21B-C509-8E7B7FEFA761}"/>
              </a:ext>
            </a:extLst>
          </p:cNvPr>
          <p:cNvCxnSpPr>
            <a:cxnSpLocks/>
          </p:cNvCxnSpPr>
          <p:nvPr/>
        </p:nvCxnSpPr>
        <p:spPr>
          <a:xfrm>
            <a:off x="5732057" y="2370274"/>
            <a:ext cx="0" cy="33982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CuadroTexto 6">
            <a:extLst>
              <a:ext uri="{FF2B5EF4-FFF2-40B4-BE49-F238E27FC236}">
                <a16:creationId xmlns:a16="http://schemas.microsoft.com/office/drawing/2014/main" id="{3372FDC7-1A6B-387D-3E6E-FA699338384C}"/>
              </a:ext>
            </a:extLst>
          </p:cNvPr>
          <p:cNvSpPr txBox="1"/>
          <p:nvPr/>
        </p:nvSpPr>
        <p:spPr>
          <a:xfrm>
            <a:off x="5959521" y="2686505"/>
            <a:ext cx="6096000" cy="28050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Origem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Recenseamento agrícola de 2009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COS (Cartografia de Uso e Ocupação do Solo)</a:t>
            </a:r>
          </a:p>
          <a:p>
            <a:pPr marL="2857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ICNF (Instituto da Conservação da Natureza e das Florestas)</a:t>
            </a:r>
            <a:endParaRPr lang="es-CO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60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A picture containing grass, outdoor, sky, path&#10;&#10;Description automatically generated">
            <a:extLst>
              <a:ext uri="{FF2B5EF4-FFF2-40B4-BE49-F238E27FC236}">
                <a16:creationId xmlns:a16="http://schemas.microsoft.com/office/drawing/2014/main" id="{E8C995DD-A290-F8B8-0ED0-45264EB9E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t="8709"/>
          <a:stretch/>
        </p:blipFill>
        <p:spPr>
          <a:xfrm>
            <a:off x="0" y="-1"/>
            <a:ext cx="12192000" cy="6872935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E2CA1112-397E-E9EB-A8DF-CA14E19F081A}"/>
              </a:ext>
            </a:extLst>
          </p:cNvPr>
          <p:cNvSpPr/>
          <p:nvPr/>
        </p:nvSpPr>
        <p:spPr>
          <a:xfrm>
            <a:off x="0" y="2070991"/>
            <a:ext cx="12192000" cy="37805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6ADF5-BFF0-C2F8-473C-8C3FBEDEC28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995610" y="643270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fld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26FFBB-5CDC-3145-B201-E00D995F2CE3}"/>
              </a:ext>
            </a:extLst>
          </p:cNvPr>
          <p:cNvSpPr/>
          <p:nvPr/>
        </p:nvSpPr>
        <p:spPr>
          <a:xfrm>
            <a:off x="0" y="998369"/>
            <a:ext cx="12192000" cy="1071886"/>
          </a:xfrm>
          <a:prstGeom prst="rect">
            <a:avLst/>
          </a:prstGeom>
          <a:solidFill>
            <a:srgbClr val="64969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D9A7223-B07C-7437-615B-6B6C7902A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647" y="1169638"/>
            <a:ext cx="11260702" cy="729347"/>
          </a:xfrm>
        </p:spPr>
        <p:txBody>
          <a:bodyPr anchor="ctr">
            <a:noAutofit/>
          </a:bodyPr>
          <a:lstStyle/>
          <a:p>
            <a:pPr marL="114300" indent="0" algn="ctr">
              <a:buNone/>
            </a:pPr>
            <a:r>
              <a:rPr lang="pt-P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Método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C30F2B4-4058-28E5-B554-F1666F9226F7}"/>
              </a:ext>
            </a:extLst>
          </p:cNvPr>
          <p:cNvGrpSpPr/>
          <p:nvPr/>
        </p:nvGrpSpPr>
        <p:grpSpPr>
          <a:xfrm>
            <a:off x="852653" y="2415590"/>
            <a:ext cx="3164426" cy="3162313"/>
            <a:chOff x="4729553" y="0"/>
            <a:chExt cx="2025082" cy="1921503"/>
          </a:xfrm>
          <a:scene3d>
            <a:camera prst="orthographicFront"/>
            <a:lightRig rig="flat" dir="t"/>
          </a:scene3d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FF1BE41-B8AE-4FDF-307E-3C2D13CE69D1}"/>
                </a:ext>
              </a:extLst>
            </p:cNvPr>
            <p:cNvSpPr/>
            <p:nvPr/>
          </p:nvSpPr>
          <p:spPr>
            <a:xfrm>
              <a:off x="4729553" y="0"/>
              <a:ext cx="2025082" cy="1921503"/>
            </a:xfrm>
            <a:prstGeom prst="ellipse">
              <a:avLst/>
            </a:prstGeom>
            <a:gradFill rotWithShape="0">
              <a:gsLst>
                <a:gs pos="100000">
                  <a:srgbClr val="FFC000"/>
                </a:gs>
                <a:gs pos="100000">
                  <a:schemeClr val="accent3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al 4">
              <a:extLst>
                <a:ext uri="{FF2B5EF4-FFF2-40B4-BE49-F238E27FC236}">
                  <a16:creationId xmlns:a16="http://schemas.microsoft.com/office/drawing/2014/main" id="{AA9BD349-6B0A-B935-D820-7EBCB889EF60}"/>
                </a:ext>
              </a:extLst>
            </p:cNvPr>
            <p:cNvSpPr txBox="1"/>
            <p:nvPr/>
          </p:nvSpPr>
          <p:spPr>
            <a:xfrm>
              <a:off x="5026119" y="281398"/>
              <a:ext cx="1431950" cy="135870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+mj-lt"/>
                <a:buNone/>
              </a:pPr>
              <a:r>
                <a:rPr lang="pt-BR" sz="2400" b="1" kern="1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1. </a:t>
              </a:r>
              <a:r>
                <a:rPr lang="pt-BR" sz="2400" b="1" kern="1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Identificação e </a:t>
              </a:r>
              <a:r>
                <a:rPr lang="pt-BR" sz="2400" b="1" kern="1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Caracterização de Sistemas de Produção Agrícola</a:t>
              </a:r>
              <a:endParaRPr lang="es-CO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5B2330F-4C78-2F74-B347-65D96578BE12}"/>
              </a:ext>
            </a:extLst>
          </p:cNvPr>
          <p:cNvGrpSpPr/>
          <p:nvPr/>
        </p:nvGrpSpPr>
        <p:grpSpPr>
          <a:xfrm>
            <a:off x="4513787" y="2413476"/>
            <a:ext cx="3164427" cy="3164427"/>
            <a:chOff x="5425228" y="2390389"/>
            <a:chExt cx="1938230" cy="1938230"/>
          </a:xfrm>
          <a:scene3d>
            <a:camera prst="orthographicFront"/>
            <a:lightRig rig="flat" dir="t"/>
          </a:scene3d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8841412-4D48-4BD2-F931-577B3EA99A49}"/>
                </a:ext>
              </a:extLst>
            </p:cNvPr>
            <p:cNvSpPr/>
            <p:nvPr/>
          </p:nvSpPr>
          <p:spPr>
            <a:xfrm>
              <a:off x="5425228" y="2390389"/>
              <a:ext cx="1938230" cy="1938230"/>
            </a:xfrm>
            <a:prstGeom prst="ellipse">
              <a:avLst/>
            </a:prstGeom>
            <a:gradFill rotWithShape="0">
              <a:gsLst>
                <a:gs pos="100000">
                  <a:schemeClr val="accent5">
                    <a:lumMod val="60000"/>
                    <a:lumOff val="40000"/>
                  </a:schemeClr>
                </a:gs>
                <a:gs pos="100000">
                  <a:schemeClr val="accent4">
                    <a:hueOff val="0"/>
                    <a:satOff val="0"/>
                    <a:lumOff val="0"/>
                    <a:alphaOff val="0"/>
                    <a:tint val="50000"/>
                    <a:shade val="100000"/>
                    <a:satMod val="350000"/>
                  </a:schemeClr>
                </a:gs>
              </a:gsLst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al 4">
              <a:extLst>
                <a:ext uri="{FF2B5EF4-FFF2-40B4-BE49-F238E27FC236}">
                  <a16:creationId xmlns:a16="http://schemas.microsoft.com/office/drawing/2014/main" id="{A7F91024-EA6B-4F94-3100-29D68574956E}"/>
                </a:ext>
              </a:extLst>
            </p:cNvPr>
            <p:cNvSpPr txBox="1"/>
            <p:nvPr/>
          </p:nvSpPr>
          <p:spPr>
            <a:xfrm>
              <a:off x="5600400" y="2674236"/>
              <a:ext cx="1574144" cy="13705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es-CO" sz="2400" b="1" kern="1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2. </a:t>
              </a:r>
              <a:r>
                <a:rPr lang="pt-PT" sz="2400" b="1" kern="1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Descrição dos Clusters</a:t>
              </a:r>
            </a:p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buNone/>
              </a:pPr>
              <a:r>
                <a:rPr lang="pt-PT" sz="2400" b="1" kern="1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(Médias e ANOVA)</a:t>
              </a:r>
              <a:endParaRPr lang="es-CO" sz="2400" b="1" kern="1200" dirty="0"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529731D-5954-44D9-6B20-40C2C145FFD7}"/>
              </a:ext>
            </a:extLst>
          </p:cNvPr>
          <p:cNvGrpSpPr/>
          <p:nvPr/>
        </p:nvGrpSpPr>
        <p:grpSpPr>
          <a:xfrm>
            <a:off x="8174922" y="2413478"/>
            <a:ext cx="3164425" cy="3164425"/>
            <a:chOff x="4783835" y="4784098"/>
            <a:chExt cx="1938230" cy="1938230"/>
          </a:xfrm>
          <a:scene3d>
            <a:camera prst="orthographicFront"/>
            <a:lightRig rig="flat" dir="t"/>
          </a:scene3d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79FA8A1A-FEB6-D103-1D8F-C89E01E6AD78}"/>
                </a:ext>
              </a:extLst>
            </p:cNvPr>
            <p:cNvSpPr/>
            <p:nvPr/>
          </p:nvSpPr>
          <p:spPr>
            <a:xfrm>
              <a:off x="4783835" y="4784098"/>
              <a:ext cx="1938230" cy="1938230"/>
            </a:xfrm>
            <a:prstGeom prst="ellipse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al 4">
              <a:extLst>
                <a:ext uri="{FF2B5EF4-FFF2-40B4-BE49-F238E27FC236}">
                  <a16:creationId xmlns:a16="http://schemas.microsoft.com/office/drawing/2014/main" id="{CBB4E83B-F2CE-81F3-9B01-38639E3012B1}"/>
                </a:ext>
              </a:extLst>
            </p:cNvPr>
            <p:cNvSpPr txBox="1"/>
            <p:nvPr/>
          </p:nvSpPr>
          <p:spPr>
            <a:xfrm>
              <a:off x="5067682" y="5067945"/>
              <a:ext cx="1370536" cy="13705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CO" sz="2400" b="1" kern="1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3. </a:t>
              </a:r>
              <a:r>
                <a:rPr lang="pt-PT" sz="24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Caracterização</a:t>
              </a:r>
              <a:r>
                <a:rPr lang="es-CO" sz="2400" b="1" kern="12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CO" sz="2400" b="1" kern="120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dos Impactos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767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4;p1" descr="Un campo de pasto seco&#10;&#10;Descripción generada automáticamente">
            <a:extLst>
              <a:ext uri="{FF2B5EF4-FFF2-40B4-BE49-F238E27FC236}">
                <a16:creationId xmlns:a16="http://schemas.microsoft.com/office/drawing/2014/main" id="{2140913D-DCA4-0112-6F1E-1538198FD2FC}"/>
              </a:ext>
            </a:extLst>
          </p:cNvPr>
          <p:cNvPicPr preferRelativeResize="0"/>
          <p:nvPr/>
        </p:nvPicPr>
        <p:blipFill rotWithShape="1">
          <a:blip r:embed="rId2">
            <a:alphaModFix amt="20000"/>
          </a:blip>
          <a:srcRect t="30367" r="7158" b="2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DA85E605-AEA4-5234-2C1A-7F759419146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5850393"/>
              </p:ext>
            </p:extLst>
          </p:nvPr>
        </p:nvGraphicFramePr>
        <p:xfrm>
          <a:off x="816428" y="1578812"/>
          <a:ext cx="10741909" cy="459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DEF6C9-7937-F1BD-0045-DCA9EFDD8AF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6</a:t>
            </a:fld>
            <a:endParaRPr lang="es-CO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B7B67B76-0086-35B4-D1BD-2458225627E4}"/>
              </a:ext>
            </a:extLst>
          </p:cNvPr>
          <p:cNvSpPr txBox="1">
            <a:spLocks/>
          </p:cNvSpPr>
          <p:nvPr/>
        </p:nvSpPr>
        <p:spPr>
          <a:xfrm>
            <a:off x="20" y="277859"/>
            <a:ext cx="12191980" cy="9015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PT" sz="3600" b="1" dirty="0">
                <a:solidFill>
                  <a:schemeClr val="tx1"/>
                </a:solidFill>
              </a:rPr>
              <a:t>1. Identificação e Caracterização de Sistemas de Produção Agrícola</a:t>
            </a:r>
            <a:endParaRPr lang="es-CO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712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grass, outdoor, sky, path&#10;&#10;Description automatically generated">
            <a:extLst>
              <a:ext uri="{FF2B5EF4-FFF2-40B4-BE49-F238E27FC236}">
                <a16:creationId xmlns:a16="http://schemas.microsoft.com/office/drawing/2014/main" id="{EFB89DEF-D9E5-4860-B0A9-DD786CCBDE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t="8709"/>
          <a:stretch/>
        </p:blipFill>
        <p:spPr>
          <a:xfrm>
            <a:off x="0" y="0"/>
            <a:ext cx="12192000" cy="687293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6ADF5-BFF0-C2F8-473C-8C3FBEDEC28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995610" y="643270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fld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F31803CB-A4D5-D7C3-6391-096F222E94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3685730"/>
              </p:ext>
            </p:extLst>
          </p:nvPr>
        </p:nvGraphicFramePr>
        <p:xfrm>
          <a:off x="141514" y="152402"/>
          <a:ext cx="11832772" cy="6651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9953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Gráfico&#10;&#10;Descripción generada automáticamente con confianza baja">
            <a:extLst>
              <a:ext uri="{FF2B5EF4-FFF2-40B4-BE49-F238E27FC236}">
                <a16:creationId xmlns:a16="http://schemas.microsoft.com/office/drawing/2014/main" id="{3856232B-2BB5-A203-870D-1DFF38357C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74"/>
          <a:stretch/>
        </p:blipFill>
        <p:spPr>
          <a:xfrm>
            <a:off x="204394" y="1121420"/>
            <a:ext cx="11783209" cy="53595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E6ADF5-BFF0-C2F8-473C-8C3FBEDEC28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995610" y="6432702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fld>
            <a:endParaRPr lang="es-CO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" name="Conector recto 9">
            <a:extLst>
              <a:ext uri="{FF2B5EF4-FFF2-40B4-BE49-F238E27FC236}">
                <a16:creationId xmlns:a16="http://schemas.microsoft.com/office/drawing/2014/main" id="{B297F903-2B9D-DA38-69B0-73F6D52D2DF6}"/>
              </a:ext>
            </a:extLst>
          </p:cNvPr>
          <p:cNvCxnSpPr/>
          <p:nvPr/>
        </p:nvCxnSpPr>
        <p:spPr>
          <a:xfrm>
            <a:off x="204394" y="5585072"/>
            <a:ext cx="119198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9B26FFBB-5CDC-3145-B201-E00D995F2CE3}"/>
              </a:ext>
            </a:extLst>
          </p:cNvPr>
          <p:cNvSpPr/>
          <p:nvPr/>
        </p:nvSpPr>
        <p:spPr>
          <a:xfrm>
            <a:off x="0" y="60005"/>
            <a:ext cx="12192000" cy="1071886"/>
          </a:xfrm>
          <a:prstGeom prst="rect">
            <a:avLst/>
          </a:prstGeom>
          <a:solidFill>
            <a:srgbClr val="64969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0D9A7223-B07C-7437-615B-6B6C7902A7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647" y="231274"/>
            <a:ext cx="11260702" cy="729347"/>
          </a:xfrm>
        </p:spPr>
        <p:txBody>
          <a:bodyPr anchor="ctr">
            <a:noAutofit/>
          </a:bodyPr>
          <a:lstStyle/>
          <a:p>
            <a:pPr marL="114300" indent="0" algn="ctr">
              <a:buNone/>
            </a:pP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Identifica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çã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e </a:t>
            </a:r>
            <a:r>
              <a:rPr lang="pt-P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Análise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pt-P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Clusters</a:t>
            </a:r>
            <a:r>
              <a:rPr lang="es-CO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pt-PT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Dendrograma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4F677D-64C8-7AA6-1026-DABAFE474831}"/>
              </a:ext>
            </a:extLst>
          </p:cNvPr>
          <p:cNvSpPr txBox="1"/>
          <p:nvPr/>
        </p:nvSpPr>
        <p:spPr>
          <a:xfrm>
            <a:off x="614149" y="5401507"/>
            <a:ext cx="341194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B9F3EE-A3BB-C4DB-488D-A970FD587586}"/>
              </a:ext>
            </a:extLst>
          </p:cNvPr>
          <p:cNvSpPr txBox="1"/>
          <p:nvPr/>
        </p:nvSpPr>
        <p:spPr>
          <a:xfrm>
            <a:off x="1365098" y="5403887"/>
            <a:ext cx="341194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241A51-0617-996D-FB58-7A34D3A3050C}"/>
              </a:ext>
            </a:extLst>
          </p:cNvPr>
          <p:cNvSpPr txBox="1"/>
          <p:nvPr/>
        </p:nvSpPr>
        <p:spPr>
          <a:xfrm>
            <a:off x="1774853" y="5401507"/>
            <a:ext cx="341194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70732B-0C0B-AEDF-E37C-25A4D3ED3544}"/>
              </a:ext>
            </a:extLst>
          </p:cNvPr>
          <p:cNvSpPr txBox="1"/>
          <p:nvPr/>
        </p:nvSpPr>
        <p:spPr>
          <a:xfrm>
            <a:off x="2320441" y="5401507"/>
            <a:ext cx="341194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4F4C552-64BE-CD7A-C208-4AA10FA7FC75}"/>
              </a:ext>
            </a:extLst>
          </p:cNvPr>
          <p:cNvSpPr txBox="1"/>
          <p:nvPr/>
        </p:nvSpPr>
        <p:spPr>
          <a:xfrm>
            <a:off x="3578633" y="5401507"/>
            <a:ext cx="341194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1A3FBE-3BFA-9569-BD9D-A4EFAAB290D1}"/>
              </a:ext>
            </a:extLst>
          </p:cNvPr>
          <p:cNvSpPr txBox="1"/>
          <p:nvPr/>
        </p:nvSpPr>
        <p:spPr>
          <a:xfrm>
            <a:off x="4477440" y="5401507"/>
            <a:ext cx="341194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4505EB-545B-7685-4CCC-E294E3C032AF}"/>
              </a:ext>
            </a:extLst>
          </p:cNvPr>
          <p:cNvSpPr txBox="1"/>
          <p:nvPr/>
        </p:nvSpPr>
        <p:spPr>
          <a:xfrm>
            <a:off x="6826799" y="5378818"/>
            <a:ext cx="341194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7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00CC4A5-5F2A-27F6-5508-E2B3AD585327}"/>
              </a:ext>
            </a:extLst>
          </p:cNvPr>
          <p:cNvSpPr txBox="1"/>
          <p:nvPr/>
        </p:nvSpPr>
        <p:spPr>
          <a:xfrm>
            <a:off x="9687314" y="5330418"/>
            <a:ext cx="341194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FB7587-FF04-A44D-A87F-F94B135AC5F7}"/>
              </a:ext>
            </a:extLst>
          </p:cNvPr>
          <p:cNvSpPr txBox="1"/>
          <p:nvPr/>
        </p:nvSpPr>
        <p:spPr>
          <a:xfrm>
            <a:off x="10951987" y="5316013"/>
            <a:ext cx="341194" cy="307777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6729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-0.37801 L -0.0056 -0.17569 " pathEditMode="fixed" rAng="0" ptsTypes="AA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6 -0.17569 L -0.0056 -0.00509 " pathEditMode="fixed" rAng="0" ptsTypes="AA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A0DB3BCC-1CEC-8BB1-A5C9-1A5AD54EA321}"/>
              </a:ext>
            </a:extLst>
          </p:cNvPr>
          <p:cNvSpPr/>
          <p:nvPr/>
        </p:nvSpPr>
        <p:spPr>
          <a:xfrm>
            <a:off x="0" y="365125"/>
            <a:ext cx="12192000" cy="1190959"/>
          </a:xfrm>
          <a:prstGeom prst="rect">
            <a:avLst/>
          </a:prstGeom>
          <a:solidFill>
            <a:srgbClr val="649690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296BD6F-A144-2EC1-426A-E5B0256C1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90959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Classificação de acordo com as variáveis dos SPA</a:t>
            </a:r>
            <a:endParaRPr lang="es-CO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79FD2-3450-22A4-FACC-81AB5A3EF9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9</a:t>
            </a:fld>
            <a:endParaRPr lang="es-CO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BF7E908-CDEB-C3F7-A91C-2F8B398975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343317"/>
              </p:ext>
            </p:extLst>
          </p:nvPr>
        </p:nvGraphicFramePr>
        <p:xfrm>
          <a:off x="762000" y="1727132"/>
          <a:ext cx="10809513" cy="4765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3276">
                  <a:extLst>
                    <a:ext uri="{9D8B030D-6E8A-4147-A177-3AD203B41FA5}">
                      <a16:colId xmlns:a16="http://schemas.microsoft.com/office/drawing/2014/main" val="725633930"/>
                    </a:ext>
                  </a:extLst>
                </a:gridCol>
                <a:gridCol w="5926556">
                  <a:extLst>
                    <a:ext uri="{9D8B030D-6E8A-4147-A177-3AD203B41FA5}">
                      <a16:colId xmlns:a16="http://schemas.microsoft.com/office/drawing/2014/main" val="2198328383"/>
                    </a:ext>
                  </a:extLst>
                </a:gridCol>
                <a:gridCol w="585088">
                  <a:extLst>
                    <a:ext uri="{9D8B030D-6E8A-4147-A177-3AD203B41FA5}">
                      <a16:colId xmlns:a16="http://schemas.microsoft.com/office/drawing/2014/main" val="2283864163"/>
                    </a:ext>
                  </a:extLst>
                </a:gridCol>
                <a:gridCol w="1514580">
                  <a:extLst>
                    <a:ext uri="{9D8B030D-6E8A-4147-A177-3AD203B41FA5}">
                      <a16:colId xmlns:a16="http://schemas.microsoft.com/office/drawing/2014/main" val="1717679282"/>
                    </a:ext>
                  </a:extLst>
                </a:gridCol>
                <a:gridCol w="1970013">
                  <a:extLst>
                    <a:ext uri="{9D8B030D-6E8A-4147-A177-3AD203B41FA5}">
                      <a16:colId xmlns:a16="http://schemas.microsoft.com/office/drawing/2014/main" val="849400755"/>
                    </a:ext>
                  </a:extLst>
                </a:gridCol>
              </a:tblGrid>
              <a:tr h="278751"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Cluster</a:t>
                      </a: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Descrição</a:t>
                      </a:r>
                      <a:endParaRPr lang="pt-PT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  <a:endParaRPr lang="pt-PT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VPPT/SAU</a:t>
                      </a:r>
                      <a:endParaRPr lang="pt-PT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6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CN totais/SAU</a:t>
                      </a:r>
                      <a:endParaRPr lang="pt-PT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4207697"/>
                  </a:ext>
                </a:extLst>
              </a:tr>
              <a:tr h="546567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Pastoreio extensivo e de montanha (Caprinos)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734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0.433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352232"/>
                  </a:ext>
                </a:extLst>
              </a:tr>
              <a:tr h="530171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Intensidade média, Pastoreio extensivo (Bovinos)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876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2334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0.759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0683750"/>
                  </a:ext>
                </a:extLst>
              </a:tr>
              <a:tr h="530171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Pastoreio extensivo, </a:t>
                      </a:r>
                      <a:r>
                        <a:rPr lang="pt-PT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polipecuária</a:t>
                      </a:r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(Carnes)</a:t>
                      </a: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305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793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0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0.503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88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882322"/>
                  </a:ext>
                </a:extLst>
              </a:tr>
              <a:tr h="398995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Intensivas especialização leite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222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8346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3.315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1521977"/>
                  </a:ext>
                </a:extLst>
              </a:tr>
              <a:tr h="267819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Especialização em vinha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172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>
                          <a:solidFill>
                            <a:schemeClr val="tx1"/>
                          </a:solidFill>
                          <a:effectLst/>
                        </a:rPr>
                        <a:t>1903</a:t>
                      </a:r>
                      <a:endParaRPr lang="pt-PT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>
                          <a:solidFill>
                            <a:schemeClr val="tx1"/>
                          </a:solidFill>
                          <a:effectLst/>
                        </a:rPr>
                        <a:t>0.142</a:t>
                      </a:r>
                      <a:endParaRPr lang="pt-PT" sz="1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313209"/>
                  </a:ext>
                </a:extLst>
              </a:tr>
              <a:tr h="530171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Intensidade média de </a:t>
                      </a:r>
                      <a:r>
                        <a:rPr lang="pt-PT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Polipecuária</a:t>
                      </a:r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 fruta fresca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52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1882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B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0.237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6CC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262655"/>
                  </a:ext>
                </a:extLst>
              </a:tr>
              <a:tr h="530171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Baixa intensidade de </a:t>
                      </a:r>
                      <a:r>
                        <a:rPr lang="pt-PT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Polipecuária</a:t>
                      </a:r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e olival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194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890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9C4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0.187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5429835"/>
                  </a:ext>
                </a:extLst>
              </a:tr>
              <a:tr h="491564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Intensivo bovinos e horticultura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47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5958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9A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0.563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466709"/>
                  </a:ext>
                </a:extLst>
              </a:tr>
              <a:tr h="395234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Especialização em frutos de casca rija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69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723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0.187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5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4147060"/>
                  </a:ext>
                </a:extLst>
              </a:tr>
              <a:tr h="266129"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1975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>
                      <a:noFill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2580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PT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0.852</a:t>
                      </a:r>
                      <a:endParaRPr lang="pt-PT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13" marR="5113" marT="5113" marB="0" anchor="ctr">
                    <a:lnL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25528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71145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1508</TotalTime>
  <Words>876</Words>
  <Application>Microsoft Office PowerPoint</Application>
  <PresentationFormat>Panorámica</PresentationFormat>
  <Paragraphs>330</Paragraphs>
  <Slides>15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Tema de Office</vt:lpstr>
      <vt:lpstr>Análise dos Sistemas de Produção Agrícola da Região Norte e Impactos na Paisagem</vt:lpstr>
      <vt:lpstr>Objetivos</vt:lpstr>
      <vt:lpstr>Divisão administrativa da Região Norte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Classificação de acordo com as variáveis dos SPA</vt:lpstr>
      <vt:lpstr>Classificação de acordo com as variáveis dos SPA</vt:lpstr>
      <vt:lpstr>Mapeamento</vt:lpstr>
      <vt:lpstr>Presentación de PowerPoint</vt:lpstr>
      <vt:lpstr>Impactos ambientais – Composição da Paisagem</vt:lpstr>
      <vt:lpstr>Impactos ambientais - Biodiversidade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Impactos Ardida_Região Norte</dc:title>
  <dc:creator>Harlem Acevedo Agudelo</dc:creator>
  <cp:lastModifiedBy>Harlem Acevedo Agudelo</cp:lastModifiedBy>
  <cp:revision>94</cp:revision>
  <dcterms:created xsi:type="dcterms:W3CDTF">2022-05-18T12:18:15Z</dcterms:created>
  <dcterms:modified xsi:type="dcterms:W3CDTF">2022-05-22T18:32:41Z</dcterms:modified>
</cp:coreProperties>
</file>